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984" r:id="rId5"/>
    <p:sldMasterId id="2147483692" r:id="rId6"/>
    <p:sldMasterId id="2147484021" r:id="rId7"/>
  </p:sldMasterIdLst>
  <p:notesMasterIdLst>
    <p:notesMasterId r:id="rId28"/>
  </p:notesMasterIdLst>
  <p:handoutMasterIdLst>
    <p:handoutMasterId r:id="rId29"/>
  </p:handoutMasterIdLst>
  <p:sldIdLst>
    <p:sldId id="353" r:id="rId8"/>
    <p:sldId id="312" r:id="rId9"/>
    <p:sldId id="314" r:id="rId10"/>
    <p:sldId id="315" r:id="rId11"/>
    <p:sldId id="318" r:id="rId12"/>
    <p:sldId id="319" r:id="rId13"/>
    <p:sldId id="322" r:id="rId14"/>
    <p:sldId id="321" r:id="rId15"/>
    <p:sldId id="360" r:id="rId16"/>
    <p:sldId id="361" r:id="rId17"/>
    <p:sldId id="362" r:id="rId18"/>
    <p:sldId id="363" r:id="rId19"/>
    <p:sldId id="364" r:id="rId20"/>
    <p:sldId id="366" r:id="rId21"/>
    <p:sldId id="367" r:id="rId22"/>
    <p:sldId id="368" r:id="rId23"/>
    <p:sldId id="370" r:id="rId24"/>
    <p:sldId id="369" r:id="rId25"/>
    <p:sldId id="316"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B80"/>
    <a:srgbClr val="64B030"/>
    <a:srgbClr val="44C8F5"/>
    <a:srgbClr val="1A3312"/>
    <a:srgbClr val="182E11"/>
    <a:srgbClr val="132941"/>
    <a:srgbClr val="61BB46"/>
    <a:srgbClr val="1A3212"/>
    <a:srgbClr val="C3CF1D"/>
    <a:srgbClr val="213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64"/>
    <p:restoredTop sz="86621"/>
  </p:normalViewPr>
  <p:slideViewPr>
    <p:cSldViewPr snapToGrid="0" snapToObjects="1" showGuides="1">
      <p:cViewPr varScale="1">
        <p:scale>
          <a:sx n="57" d="100"/>
          <a:sy n="57" d="100"/>
        </p:scale>
        <p:origin x="1104"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6260024932899"/>
          <c:y val="3.9346006102172003E-2"/>
          <c:w val="0.85593739975067096"/>
          <c:h val="0.80400832449223403"/>
        </c:manualLayout>
      </c:layout>
      <c:barChart>
        <c:barDir val="col"/>
        <c:grouping val="clustered"/>
        <c:varyColors val="0"/>
        <c:ser>
          <c:idx val="0"/>
          <c:order val="0"/>
          <c:tx>
            <c:strRef>
              <c:f>Sheet1!$B$1</c:f>
              <c:strCache>
                <c:ptCount val="1"/>
                <c:pt idx="0">
                  <c:v>Statistic</c:v>
                </c:pt>
              </c:strCache>
            </c:strRef>
          </c:tx>
          <c:spPr>
            <a:solidFill>
              <a:schemeClr val="bg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6457-404E-8B05-E5F54E779C01}"/>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6457-404E-8B05-E5F54E779C0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6457-404E-8B05-E5F54E779C0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6457-404E-8B05-E5F54E779C01}"/>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6457-404E-8B05-E5F54E779C01}"/>
            </c:ext>
          </c:extLst>
        </c:ser>
        <c:dLbls>
          <c:showLegendKey val="0"/>
          <c:showVal val="0"/>
          <c:showCatName val="0"/>
          <c:showSerName val="0"/>
          <c:showPercent val="0"/>
          <c:showBubbleSize val="0"/>
        </c:dLbls>
        <c:gapWidth val="100"/>
        <c:overlap val="27"/>
        <c:axId val="1121911024"/>
        <c:axId val="1121922496"/>
      </c:barChart>
      <c:catAx>
        <c:axId val="112191102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42586053863690598"/>
              <c:y val="0.938314429845392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crossAx val="1121922496"/>
        <c:crosses val="autoZero"/>
        <c:auto val="1"/>
        <c:lblAlgn val="ctr"/>
        <c:lblOffset val="100"/>
        <c:noMultiLvlLbl val="0"/>
      </c:catAx>
      <c:valAx>
        <c:axId val="1121922496"/>
        <c:scaling>
          <c:orientation val="minMax"/>
        </c:scaling>
        <c:delete val="0"/>
        <c:axPos val="l"/>
        <c:majorGridlines>
          <c:spPr>
            <a:ln w="9525" cap="flat" cmpd="sng" algn="ctr">
              <a:solidFill>
                <a:schemeClr val="tx1">
                  <a:lumMod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r>
                  <a:rPr lang="en-US" sz="1200" b="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
              <c:y val="0.4004590860359379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2D2D2C"/>
                </a:solidFill>
                <a:latin typeface="+mn-lt"/>
                <a:ea typeface="+mn-ea"/>
                <a:cs typeface="+mn-cs"/>
              </a:defRPr>
            </a:pPr>
            <a:endParaRPr lang="en-US"/>
          </a:p>
        </c:txPr>
        <c:crossAx val="1121911024"/>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4406374239701"/>
          <c:y val="3.9346126875227899E-2"/>
          <c:w val="0.85775593625760305"/>
          <c:h val="0.80400772289334499"/>
        </c:manualLayout>
      </c:layout>
      <c:barChart>
        <c:barDir val="col"/>
        <c:grouping val="clustered"/>
        <c:varyColors val="0"/>
        <c:ser>
          <c:idx val="0"/>
          <c:order val="0"/>
          <c:tx>
            <c:strRef>
              <c:f>Sheet1!$B$1</c:f>
              <c:strCache>
                <c:ptCount val="1"/>
                <c:pt idx="0">
                  <c:v>Statistic</c:v>
                </c:pt>
              </c:strCache>
            </c:strRef>
          </c:tx>
          <c:spPr>
            <a:solidFill>
              <a:schemeClr val="accent1"/>
            </a:solidFill>
            <a:ln>
              <a:noFill/>
            </a:ln>
            <a:effectLst/>
          </c:spPr>
          <c:invertIfNegative val="0"/>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8</c:v>
                </c:pt>
                <c:pt idx="1">
                  <c:v>12</c:v>
                </c:pt>
                <c:pt idx="2">
                  <c:v>5</c:v>
                </c:pt>
                <c:pt idx="3">
                  <c:v>7</c:v>
                </c:pt>
                <c:pt idx="4">
                  <c:v>9</c:v>
                </c:pt>
                <c:pt idx="5">
                  <c:v>11</c:v>
                </c:pt>
              </c:numCache>
            </c:numRef>
          </c:val>
          <c:extLst>
            <c:ext xmlns:c16="http://schemas.microsoft.com/office/drawing/2014/chart" uri="{C3380CC4-5D6E-409C-BE32-E72D297353CC}">
              <c16:uniqueId val="{00000000-21DF-0446-8903-3B1D9E754EB4}"/>
            </c:ext>
          </c:extLst>
        </c:ser>
        <c:dLbls>
          <c:showLegendKey val="0"/>
          <c:showVal val="0"/>
          <c:showCatName val="0"/>
          <c:showSerName val="0"/>
          <c:showPercent val="0"/>
          <c:showBubbleSize val="0"/>
        </c:dLbls>
        <c:gapWidth val="70"/>
        <c:overlap val="-27"/>
        <c:axId val="1121915216"/>
        <c:axId val="1121824304"/>
      </c:barChart>
      <c:catAx>
        <c:axId val="11219152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42630153978727697"/>
              <c:y val="0.938017334932083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crossAx val="1121824304"/>
        <c:crosses val="autoZero"/>
        <c:auto val="1"/>
        <c:lblAlgn val="ctr"/>
        <c:lblOffset val="100"/>
        <c:noMultiLvlLbl val="0"/>
      </c:catAx>
      <c:valAx>
        <c:axId val="1121824304"/>
        <c:scaling>
          <c:orientation val="minMax"/>
        </c:scaling>
        <c:delete val="0"/>
        <c:axPos val="l"/>
        <c:majorGridlines>
          <c:spPr>
            <a:ln w="9525" cap="flat" cmpd="sng" algn="ctr">
              <a:solidFill>
                <a:schemeClr val="tx1">
                  <a:lumMod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r>
                  <a:rPr lang="en-US" sz="1200" b="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7.9913091761028895E-3"/>
              <c:y val="0.4088540365902629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2D2D2C"/>
                </a:solidFill>
                <a:latin typeface="+mn-lt"/>
                <a:ea typeface="+mn-ea"/>
                <a:cs typeface="+mn-cs"/>
              </a:defRPr>
            </a:pPr>
            <a:endParaRPr lang="en-US"/>
          </a:p>
        </c:txPr>
        <c:crossAx val="1121915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61217480721099E-2"/>
          <c:y val="3.9346006102172003E-2"/>
          <c:w val="0.93083878251927898"/>
          <c:h val="0.80400832449223403"/>
        </c:manualLayout>
      </c:layout>
      <c:barChart>
        <c:barDir val="col"/>
        <c:grouping val="clustered"/>
        <c:varyColors val="0"/>
        <c:ser>
          <c:idx val="0"/>
          <c:order val="0"/>
          <c:tx>
            <c:strRef>
              <c:f>Sheet1!$B$1</c:f>
              <c:strCache>
                <c:ptCount val="1"/>
                <c:pt idx="0">
                  <c:v>Statistic</c:v>
                </c:pt>
              </c:strCache>
            </c:strRef>
          </c:tx>
          <c:spPr>
            <a:solidFill>
              <a:schemeClr val="bg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E31E-C94E-AECF-E11275476840}"/>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E31E-C94E-AECF-E1127547684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E31E-C94E-AECF-E1127547684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2-E31E-C94E-AECF-E11275476840}"/>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0-100C-EB49-952D-5AB6BB4851E2}"/>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1-100C-EB49-952D-5AB6BB4851E2}"/>
              </c:ext>
            </c:extLst>
          </c:dPt>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4.3</c:v>
                </c:pt>
                <c:pt idx="1">
                  <c:v>2.5</c:v>
                </c:pt>
                <c:pt idx="2">
                  <c:v>3.5</c:v>
                </c:pt>
                <c:pt idx="3">
                  <c:v>4.5</c:v>
                </c:pt>
                <c:pt idx="4">
                  <c:v>5</c:v>
                </c:pt>
                <c:pt idx="5">
                  <c:v>3</c:v>
                </c:pt>
              </c:numCache>
            </c:numRef>
          </c:val>
          <c:extLst>
            <c:ext xmlns:c16="http://schemas.microsoft.com/office/drawing/2014/chart" uri="{C3380CC4-5D6E-409C-BE32-E72D297353CC}">
              <c16:uniqueId val="{00000000-E31E-C94E-AECF-E11275476840}"/>
            </c:ext>
          </c:extLst>
        </c:ser>
        <c:dLbls>
          <c:showLegendKey val="0"/>
          <c:showVal val="0"/>
          <c:showCatName val="0"/>
          <c:showSerName val="0"/>
          <c:showPercent val="0"/>
          <c:showBubbleSize val="0"/>
        </c:dLbls>
        <c:gapWidth val="100"/>
        <c:overlap val="27"/>
        <c:axId val="1121602096"/>
        <c:axId val="1121672624"/>
      </c:barChart>
      <c:catAx>
        <c:axId val="112160209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46419020142809703"/>
              <c:y val="0.938314429845392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crossAx val="1121672624"/>
        <c:crosses val="autoZero"/>
        <c:auto val="1"/>
        <c:lblAlgn val="ctr"/>
        <c:lblOffset val="100"/>
        <c:noMultiLvlLbl val="0"/>
      </c:catAx>
      <c:valAx>
        <c:axId val="1121672624"/>
        <c:scaling>
          <c:orientation val="minMax"/>
        </c:scaling>
        <c:delete val="0"/>
        <c:axPos val="l"/>
        <c:majorGridlines>
          <c:spPr>
            <a:ln w="9525" cap="flat" cmpd="sng" algn="ctr">
              <a:solidFill>
                <a:schemeClr val="tx1">
                  <a:lumMod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3.8917504432727299E-4"/>
              <c:y val="0.4004590860359379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2D2D2C"/>
                </a:solidFill>
                <a:latin typeface="+mn-lt"/>
                <a:ea typeface="+mn-ea"/>
                <a:cs typeface="+mn-cs"/>
              </a:defRPr>
            </a:pPr>
            <a:endParaRPr lang="en-US"/>
          </a:p>
        </c:txPr>
        <c:crossAx val="112160209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6263103879099"/>
          <c:y val="3.9346050019561103E-2"/>
          <c:w val="0.82336601439893198"/>
          <c:h val="0.80400810572942905"/>
        </c:manualLayout>
      </c:layout>
      <c:barChart>
        <c:barDir val="col"/>
        <c:grouping val="clustered"/>
        <c:varyColors val="0"/>
        <c:ser>
          <c:idx val="0"/>
          <c:order val="0"/>
          <c:tx>
            <c:strRef>
              <c:f>Sheet1!$B$1</c:f>
              <c:strCache>
                <c:ptCount val="1"/>
                <c:pt idx="0">
                  <c:v>Statistic</c:v>
                </c:pt>
              </c:strCache>
            </c:strRef>
          </c:tx>
          <c:spPr>
            <a:solidFill>
              <a:schemeClr val="bg2"/>
            </a:solidFill>
            <a:ln>
              <a:noFill/>
            </a:ln>
            <a:effectLst/>
          </c:spPr>
          <c:invertIfNegative val="0"/>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FF3-934B-BFD2-595F606652C9}"/>
            </c:ext>
          </c:extLst>
        </c:ser>
        <c:ser>
          <c:idx val="1"/>
          <c:order val="1"/>
          <c:tx>
            <c:strRef>
              <c:f>Sheet1!$C$1</c:f>
              <c:strCache>
                <c:ptCount val="1"/>
                <c:pt idx="0">
                  <c:v>Statistic2</c:v>
                </c:pt>
              </c:strCache>
            </c:strRef>
          </c:tx>
          <c:spPr>
            <a:solidFill>
              <a:srgbClr val="316091"/>
            </a:solidFill>
            <a:ln>
              <a:noFill/>
            </a:ln>
            <a:effectLst/>
          </c:spPr>
          <c:invertIfNegative val="0"/>
          <c:cat>
            <c:numRef>
              <c:f>Sheet1!$A$2:$A$5</c:f>
              <c:numCache>
                <c:formatCode>General</c:formatCode>
                <c:ptCount val="4"/>
                <c:pt idx="0">
                  <c:v>1</c:v>
                </c:pt>
                <c:pt idx="1">
                  <c:v>2</c:v>
                </c:pt>
                <c:pt idx="2">
                  <c:v>3</c:v>
                </c:pt>
                <c:pt idx="3">
                  <c:v>4</c:v>
                </c:pt>
              </c:numCache>
            </c:numRef>
          </c:cat>
          <c:val>
            <c:numRef>
              <c:f>Sheet1!$C$2:$C$5</c:f>
              <c:numCache>
                <c:formatCode>General</c:formatCode>
                <c:ptCount val="4"/>
                <c:pt idx="0">
                  <c:v>3.8</c:v>
                </c:pt>
                <c:pt idx="1">
                  <c:v>4.5</c:v>
                </c:pt>
                <c:pt idx="2">
                  <c:v>1.4</c:v>
                </c:pt>
                <c:pt idx="3">
                  <c:v>0.9</c:v>
                </c:pt>
              </c:numCache>
            </c:numRef>
          </c:val>
          <c:extLst>
            <c:ext xmlns:c16="http://schemas.microsoft.com/office/drawing/2014/chart" uri="{C3380CC4-5D6E-409C-BE32-E72D297353CC}">
              <c16:uniqueId val="{00000001-6FF3-934B-BFD2-595F606652C9}"/>
            </c:ext>
          </c:extLst>
        </c:ser>
        <c:dLbls>
          <c:showLegendKey val="0"/>
          <c:showVal val="0"/>
          <c:showCatName val="0"/>
          <c:showSerName val="0"/>
          <c:showPercent val="0"/>
          <c:showBubbleSize val="0"/>
        </c:dLbls>
        <c:gapWidth val="100"/>
        <c:overlap val="-27"/>
        <c:axId val="1285394912"/>
        <c:axId val="1285515120"/>
      </c:barChart>
      <c:catAx>
        <c:axId val="128539491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42314635010615598"/>
              <c:y val="0.9380174560042060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crossAx val="1285515120"/>
        <c:crosses val="autoZero"/>
        <c:auto val="1"/>
        <c:lblAlgn val="ctr"/>
        <c:lblOffset val="100"/>
        <c:noMultiLvlLbl val="0"/>
      </c:catAx>
      <c:valAx>
        <c:axId val="1285515120"/>
        <c:scaling>
          <c:orientation val="minMax"/>
        </c:scaling>
        <c:delete val="0"/>
        <c:axPos val="l"/>
        <c:majorGridlines>
          <c:spPr>
            <a:ln w="9525" cap="flat" cmpd="sng" algn="ctr">
              <a:solidFill>
                <a:schemeClr val="tx1">
                  <a:lumMod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2.7142795468563701E-3"/>
              <c:y val="0.4017660265908549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2D2D2C"/>
                </a:solidFill>
                <a:latin typeface="+mn-lt"/>
                <a:ea typeface="+mn-ea"/>
                <a:cs typeface="+mn-cs"/>
              </a:defRPr>
            </a:pPr>
            <a:endParaRPr lang="en-US"/>
          </a:p>
        </c:txPr>
        <c:crossAx val="1285394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40836271665599"/>
          <c:y val="3.9346126875227899E-2"/>
          <c:w val="0.86359163728334398"/>
          <c:h val="0.80813091526443404"/>
        </c:manualLayout>
      </c:layout>
      <c:barChart>
        <c:barDir val="col"/>
        <c:grouping val="clustered"/>
        <c:varyColors val="0"/>
        <c:ser>
          <c:idx val="0"/>
          <c:order val="0"/>
          <c:tx>
            <c:strRef>
              <c:f>Sheet1!$B$1</c:f>
              <c:strCache>
                <c:ptCount val="1"/>
                <c:pt idx="0">
                  <c:v>Statistic</c:v>
                </c:pt>
              </c:strCache>
            </c:strRef>
          </c:tx>
          <c:spPr>
            <a:solidFill>
              <a:schemeClr val="accent1"/>
            </a:solidFill>
            <a:ln>
              <a:noFill/>
            </a:ln>
            <a:effectLst/>
          </c:spPr>
          <c:invertIfNegative val="0"/>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8</c:v>
                </c:pt>
                <c:pt idx="1">
                  <c:v>12</c:v>
                </c:pt>
                <c:pt idx="2">
                  <c:v>5</c:v>
                </c:pt>
                <c:pt idx="3">
                  <c:v>7</c:v>
                </c:pt>
                <c:pt idx="4">
                  <c:v>9</c:v>
                </c:pt>
                <c:pt idx="5">
                  <c:v>11</c:v>
                </c:pt>
              </c:numCache>
            </c:numRef>
          </c:val>
          <c:extLst>
            <c:ext xmlns:c16="http://schemas.microsoft.com/office/drawing/2014/chart" uri="{C3380CC4-5D6E-409C-BE32-E72D297353CC}">
              <c16:uniqueId val="{00000000-327D-5C46-BA95-363E0524942B}"/>
            </c:ext>
          </c:extLst>
        </c:ser>
        <c:ser>
          <c:idx val="1"/>
          <c:order val="1"/>
          <c:tx>
            <c:strRef>
              <c:f>Sheet1!$C$1</c:f>
              <c:strCache>
                <c:ptCount val="1"/>
                <c:pt idx="0">
                  <c:v>Statistic2</c:v>
                </c:pt>
              </c:strCache>
            </c:strRef>
          </c:tx>
          <c:spPr>
            <a:solidFill>
              <a:schemeClr val="accent2"/>
            </a:solidFill>
            <a:ln>
              <a:noFill/>
            </a:ln>
            <a:effectLst/>
          </c:spPr>
          <c:invertIfNegative val="0"/>
          <c:cat>
            <c:numRef>
              <c:f>Sheet1!$A$2:$A$7</c:f>
              <c:numCache>
                <c:formatCode>General</c:formatCode>
                <c:ptCount val="6"/>
                <c:pt idx="0">
                  <c:v>1</c:v>
                </c:pt>
                <c:pt idx="1">
                  <c:v>2</c:v>
                </c:pt>
                <c:pt idx="2">
                  <c:v>3</c:v>
                </c:pt>
                <c:pt idx="3">
                  <c:v>4</c:v>
                </c:pt>
                <c:pt idx="4">
                  <c:v>5</c:v>
                </c:pt>
                <c:pt idx="5">
                  <c:v>6</c:v>
                </c:pt>
              </c:numCache>
            </c:numRef>
          </c:cat>
          <c:val>
            <c:numRef>
              <c:f>Sheet1!$C$2:$C$7</c:f>
              <c:numCache>
                <c:formatCode>General</c:formatCode>
                <c:ptCount val="6"/>
                <c:pt idx="0">
                  <c:v>4</c:v>
                </c:pt>
                <c:pt idx="1">
                  <c:v>9</c:v>
                </c:pt>
                <c:pt idx="2">
                  <c:v>12</c:v>
                </c:pt>
                <c:pt idx="3">
                  <c:v>12</c:v>
                </c:pt>
                <c:pt idx="4">
                  <c:v>6</c:v>
                </c:pt>
                <c:pt idx="5">
                  <c:v>2</c:v>
                </c:pt>
              </c:numCache>
            </c:numRef>
          </c:val>
          <c:extLst>
            <c:ext xmlns:c16="http://schemas.microsoft.com/office/drawing/2014/chart" uri="{C3380CC4-5D6E-409C-BE32-E72D297353CC}">
              <c16:uniqueId val="{00000001-327D-5C46-BA95-363E0524942B}"/>
            </c:ext>
          </c:extLst>
        </c:ser>
        <c:ser>
          <c:idx val="2"/>
          <c:order val="2"/>
          <c:tx>
            <c:strRef>
              <c:f>Sheet1!$D$1</c:f>
              <c:strCache>
                <c:ptCount val="1"/>
                <c:pt idx="0">
                  <c:v>Statistic 3</c:v>
                </c:pt>
              </c:strCache>
            </c:strRef>
          </c:tx>
          <c:spPr>
            <a:solidFill>
              <a:schemeClr val="bg2"/>
            </a:solidFill>
            <a:ln>
              <a:noFill/>
            </a:ln>
            <a:effectLst/>
          </c:spPr>
          <c:invertIfNegative val="0"/>
          <c:cat>
            <c:numRef>
              <c:f>Sheet1!$A$2:$A$7</c:f>
              <c:numCache>
                <c:formatCode>General</c:formatCode>
                <c:ptCount val="6"/>
                <c:pt idx="0">
                  <c:v>1</c:v>
                </c:pt>
                <c:pt idx="1">
                  <c:v>2</c:v>
                </c:pt>
                <c:pt idx="2">
                  <c:v>3</c:v>
                </c:pt>
                <c:pt idx="3">
                  <c:v>4</c:v>
                </c:pt>
                <c:pt idx="4">
                  <c:v>5</c:v>
                </c:pt>
                <c:pt idx="5">
                  <c:v>6</c:v>
                </c:pt>
              </c:numCache>
            </c:numRef>
          </c:cat>
          <c:val>
            <c:numRef>
              <c:f>Sheet1!$D$2:$D$7</c:f>
              <c:numCache>
                <c:formatCode>General</c:formatCode>
                <c:ptCount val="6"/>
                <c:pt idx="0">
                  <c:v>7</c:v>
                </c:pt>
                <c:pt idx="1">
                  <c:v>3</c:v>
                </c:pt>
                <c:pt idx="2">
                  <c:v>5</c:v>
                </c:pt>
                <c:pt idx="3">
                  <c:v>9</c:v>
                </c:pt>
                <c:pt idx="4">
                  <c:v>11</c:v>
                </c:pt>
                <c:pt idx="5">
                  <c:v>4</c:v>
                </c:pt>
              </c:numCache>
            </c:numRef>
          </c:val>
          <c:extLst>
            <c:ext xmlns:c16="http://schemas.microsoft.com/office/drawing/2014/chart" uri="{C3380CC4-5D6E-409C-BE32-E72D297353CC}">
              <c16:uniqueId val="{00000002-327D-5C46-BA95-363E0524942B}"/>
            </c:ext>
          </c:extLst>
        </c:ser>
        <c:dLbls>
          <c:showLegendKey val="0"/>
          <c:showVal val="0"/>
          <c:showCatName val="0"/>
          <c:showSerName val="0"/>
          <c:showPercent val="0"/>
          <c:showBubbleSize val="0"/>
        </c:dLbls>
        <c:gapWidth val="150"/>
        <c:overlap val="-27"/>
        <c:axId val="1121711904"/>
        <c:axId val="1121544080"/>
      </c:barChart>
      <c:catAx>
        <c:axId val="112171190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42494440001384898"/>
              <c:y val="0.938548918680523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crossAx val="1121544080"/>
        <c:crosses val="autoZero"/>
        <c:auto val="1"/>
        <c:lblAlgn val="ctr"/>
        <c:lblOffset val="100"/>
        <c:noMultiLvlLbl val="0"/>
      </c:catAx>
      <c:valAx>
        <c:axId val="1121544080"/>
        <c:scaling>
          <c:orientation val="minMax"/>
        </c:scaling>
        <c:delete val="0"/>
        <c:axPos val="l"/>
        <c:majorGridlines>
          <c:spPr>
            <a:ln w="9525" cap="flat" cmpd="sng" algn="ctr">
              <a:solidFill>
                <a:schemeClr val="tx1">
                  <a:lumMod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7.9913091761028895E-3"/>
              <c:y val="0.4017662532777510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2D2D2C"/>
                </a:solidFill>
                <a:latin typeface="+mn-lt"/>
                <a:ea typeface="+mn-ea"/>
                <a:cs typeface="+mn-cs"/>
              </a:defRPr>
            </a:pPr>
            <a:endParaRPr lang="en-US"/>
          </a:p>
        </c:txPr>
        <c:crossAx val="1121711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482666439836"/>
          <c:y val="0.128780792713554"/>
          <c:w val="0.87151733356016403"/>
          <c:h val="0.71457345045819298"/>
        </c:manualLayout>
      </c:layout>
      <c:barChart>
        <c:barDir val="col"/>
        <c:grouping val="stacked"/>
        <c:varyColors val="0"/>
        <c:ser>
          <c:idx val="0"/>
          <c:order val="0"/>
          <c:tx>
            <c:strRef>
              <c:f>Sheet1!$B$1</c:f>
              <c:strCache>
                <c:ptCount val="1"/>
                <c:pt idx="0">
                  <c:v>Value 1</c:v>
                </c:pt>
              </c:strCache>
            </c:strRef>
          </c:tx>
          <c:spPr>
            <a:solidFill>
              <a:srgbClr val="44C8F5"/>
            </a:solidFill>
            <a:ln>
              <a:noFill/>
            </a:ln>
            <a:effectLst/>
          </c:spPr>
          <c:invertIfNegative val="0"/>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A4-5D4C-B766-FF8E016A84AE}"/>
            </c:ext>
          </c:extLst>
        </c:ser>
        <c:ser>
          <c:idx val="1"/>
          <c:order val="1"/>
          <c:tx>
            <c:strRef>
              <c:f>Sheet1!$C$1</c:f>
              <c:strCache>
                <c:ptCount val="1"/>
                <c:pt idx="0">
                  <c:v>Value 2</c:v>
                </c:pt>
              </c:strCache>
            </c:strRef>
          </c:tx>
          <c:spPr>
            <a:solidFill>
              <a:srgbClr val="316091"/>
            </a:solidFill>
            <a:ln>
              <a:noFill/>
            </a:ln>
            <a:effectLst/>
          </c:spPr>
          <c:invertIfNegative val="0"/>
          <c:cat>
            <c:numRef>
              <c:f>Sheet1!$A$2:$A$5</c:f>
              <c:numCache>
                <c:formatCode>General</c:formatCode>
                <c:ptCount val="4"/>
                <c:pt idx="0">
                  <c:v>1</c:v>
                </c:pt>
                <c:pt idx="1">
                  <c:v>2</c:v>
                </c:pt>
                <c:pt idx="2">
                  <c:v>3</c:v>
                </c:pt>
                <c:pt idx="3">
                  <c:v>4</c:v>
                </c:pt>
              </c:numCache>
            </c:numRef>
          </c:cat>
          <c:val>
            <c:numRef>
              <c:f>Sheet1!$C$2:$C$5</c:f>
              <c:numCache>
                <c:formatCode>General</c:formatCode>
                <c:ptCount val="4"/>
                <c:pt idx="0">
                  <c:v>2.4</c:v>
                </c:pt>
                <c:pt idx="1">
                  <c:v>1.2</c:v>
                </c:pt>
                <c:pt idx="2">
                  <c:v>1.7</c:v>
                </c:pt>
                <c:pt idx="3">
                  <c:v>2</c:v>
                </c:pt>
              </c:numCache>
            </c:numRef>
          </c:val>
          <c:extLst>
            <c:ext xmlns:c16="http://schemas.microsoft.com/office/drawing/2014/chart" uri="{C3380CC4-5D6E-409C-BE32-E72D297353CC}">
              <c16:uniqueId val="{00000001-91A4-5D4C-B766-FF8E016A84AE}"/>
            </c:ext>
          </c:extLst>
        </c:ser>
        <c:dLbls>
          <c:showLegendKey val="0"/>
          <c:showVal val="0"/>
          <c:showCatName val="0"/>
          <c:showSerName val="0"/>
          <c:showPercent val="0"/>
          <c:showBubbleSize val="0"/>
        </c:dLbls>
        <c:gapWidth val="100"/>
        <c:overlap val="100"/>
        <c:axId val="1284804560"/>
        <c:axId val="1284807952"/>
      </c:barChart>
      <c:catAx>
        <c:axId val="12848045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423695831422295"/>
              <c:y val="0.9344736078400730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crossAx val="1284807952"/>
        <c:crosses val="autoZero"/>
        <c:auto val="1"/>
        <c:lblAlgn val="ctr"/>
        <c:lblOffset val="100"/>
        <c:noMultiLvlLbl val="0"/>
      </c:catAx>
      <c:valAx>
        <c:axId val="1284807952"/>
        <c:scaling>
          <c:orientation val="minMax"/>
        </c:scaling>
        <c:delete val="0"/>
        <c:axPos val="l"/>
        <c:majorGridlines>
          <c:spPr>
            <a:ln w="9525" cap="flat" cmpd="sng" algn="ctr">
              <a:solidFill>
                <a:schemeClr val="tx1">
                  <a:lumMod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r>
                  <a:rPr lang="en-US" sz="1200" dirty="0">
                    <a:solidFill>
                      <a:srgbClr val="2D2D2C"/>
                    </a:solidFill>
                    <a:latin typeface="Arial" panose="020B0604020202020204" pitchFamily="34" charset="0"/>
                    <a:cs typeface="Arial" panose="020B0604020202020204" pitchFamily="34" charset="0"/>
                  </a:rPr>
                  <a:t>Axis Title</a:t>
                </a:r>
              </a:p>
            </c:rich>
          </c:tx>
          <c:layout>
            <c:manualLayout>
              <c:xMode val="edge"/>
              <c:yMode val="edge"/>
              <c:x val="0"/>
              <c:y val="0.4017660814144279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2D2D2C"/>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2D2D2C"/>
                </a:solidFill>
                <a:latin typeface="+mn-lt"/>
                <a:ea typeface="+mn-ea"/>
                <a:cs typeface="+mn-cs"/>
              </a:defRPr>
            </a:pPr>
            <a:endParaRPr lang="en-US"/>
          </a:p>
        </c:txPr>
        <c:crossAx val="128480456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rgbClr val="2D2D2C"/>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49819639330001"/>
          <c:y val="0.12841761830721601"/>
          <c:w val="0.87950180360670105"/>
          <c:h val="0.69902411963715105"/>
        </c:manualLayout>
      </c:layout>
      <c:barChart>
        <c:barDir val="col"/>
        <c:grouping val="stacked"/>
        <c:varyColors val="0"/>
        <c:ser>
          <c:idx val="0"/>
          <c:order val="0"/>
          <c:tx>
            <c:strRef>
              <c:f>Sheet1!$B$1</c:f>
              <c:strCache>
                <c:ptCount val="1"/>
                <c:pt idx="0">
                  <c:v>Value 1</c:v>
                </c:pt>
              </c:strCache>
            </c:strRef>
          </c:tx>
          <c:spPr>
            <a:solidFill>
              <a:schemeClr val="bg2"/>
            </a:solidFill>
            <a:ln>
              <a:noFill/>
            </a:ln>
            <a:effectLst/>
          </c:spPr>
          <c:invertIfNegative val="0"/>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67F-4D4F-AD6E-C0DCFC220FCB}"/>
            </c:ext>
          </c:extLst>
        </c:ser>
        <c:ser>
          <c:idx val="1"/>
          <c:order val="1"/>
          <c:tx>
            <c:strRef>
              <c:f>Sheet1!$C$1</c:f>
              <c:strCache>
                <c:ptCount val="1"/>
                <c:pt idx="0">
                  <c:v>Value 2</c:v>
                </c:pt>
              </c:strCache>
            </c:strRef>
          </c:tx>
          <c:spPr>
            <a:solidFill>
              <a:srgbClr val="316091"/>
            </a:solidFill>
            <a:ln>
              <a:noFill/>
            </a:ln>
            <a:effectLst/>
          </c:spPr>
          <c:invertIfNegative val="0"/>
          <c:cat>
            <c:numRef>
              <c:f>Sheet1!$A$2:$A$5</c:f>
              <c:numCache>
                <c:formatCode>General</c:formatCode>
                <c:ptCount val="4"/>
                <c:pt idx="0">
                  <c:v>1</c:v>
                </c:pt>
                <c:pt idx="1">
                  <c:v>2</c:v>
                </c:pt>
                <c:pt idx="2">
                  <c:v>3</c:v>
                </c:pt>
                <c:pt idx="3">
                  <c:v>4</c:v>
                </c:pt>
              </c:numCache>
            </c:numRef>
          </c:cat>
          <c:val>
            <c:numRef>
              <c:f>Sheet1!$C$2:$C$5</c:f>
              <c:numCache>
                <c:formatCode>General</c:formatCode>
                <c:ptCount val="4"/>
                <c:pt idx="0">
                  <c:v>2.4</c:v>
                </c:pt>
                <c:pt idx="1">
                  <c:v>1.2</c:v>
                </c:pt>
                <c:pt idx="2">
                  <c:v>1.7</c:v>
                </c:pt>
                <c:pt idx="3">
                  <c:v>2</c:v>
                </c:pt>
              </c:numCache>
            </c:numRef>
          </c:val>
          <c:extLst>
            <c:ext xmlns:c16="http://schemas.microsoft.com/office/drawing/2014/chart" uri="{C3380CC4-5D6E-409C-BE32-E72D297353CC}">
              <c16:uniqueId val="{00000001-167F-4D4F-AD6E-C0DCFC220FCB}"/>
            </c:ext>
          </c:extLst>
        </c:ser>
        <c:ser>
          <c:idx val="2"/>
          <c:order val="2"/>
          <c:tx>
            <c:strRef>
              <c:f>Sheet1!$D$1</c:f>
              <c:strCache>
                <c:ptCount val="1"/>
                <c:pt idx="0">
                  <c:v>Value 3</c:v>
                </c:pt>
              </c:strCache>
            </c:strRef>
          </c:tx>
          <c:spPr>
            <a:solidFill>
              <a:schemeClr val="accent1"/>
            </a:solidFill>
            <a:ln>
              <a:noFill/>
            </a:ln>
            <a:effectLst/>
          </c:spPr>
          <c:invertIfNegative val="0"/>
          <c:cat>
            <c:numRef>
              <c:f>Sheet1!$A$2:$A$5</c:f>
              <c:numCache>
                <c:formatCode>General</c:formatCode>
                <c:ptCount val="4"/>
                <c:pt idx="0">
                  <c:v>1</c:v>
                </c:pt>
                <c:pt idx="1">
                  <c:v>2</c:v>
                </c:pt>
                <c:pt idx="2">
                  <c:v>3</c:v>
                </c:pt>
                <c:pt idx="3">
                  <c:v>4</c:v>
                </c:pt>
              </c:numCache>
            </c:numRef>
          </c:cat>
          <c:val>
            <c:numRef>
              <c:f>Sheet1!$D$2:$D$5</c:f>
              <c:numCache>
                <c:formatCode>General</c:formatCode>
                <c:ptCount val="4"/>
                <c:pt idx="0">
                  <c:v>0.5</c:v>
                </c:pt>
                <c:pt idx="1">
                  <c:v>2</c:v>
                </c:pt>
                <c:pt idx="2">
                  <c:v>3</c:v>
                </c:pt>
                <c:pt idx="3">
                  <c:v>1</c:v>
                </c:pt>
              </c:numCache>
            </c:numRef>
          </c:val>
          <c:extLst>
            <c:ext xmlns:c16="http://schemas.microsoft.com/office/drawing/2014/chart" uri="{C3380CC4-5D6E-409C-BE32-E72D297353CC}">
              <c16:uniqueId val="{00000002-167F-4D4F-AD6E-C0DCFC220FCB}"/>
            </c:ext>
          </c:extLst>
        </c:ser>
        <c:dLbls>
          <c:showLegendKey val="0"/>
          <c:showVal val="0"/>
          <c:showCatName val="0"/>
          <c:showSerName val="0"/>
          <c:showPercent val="0"/>
          <c:showBubbleSize val="0"/>
        </c:dLbls>
        <c:gapWidth val="100"/>
        <c:overlap val="100"/>
        <c:axId val="1263142672"/>
        <c:axId val="1262644192"/>
      </c:barChart>
      <c:catAx>
        <c:axId val="12631426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dirty="0">
                    <a:latin typeface="Arial" panose="020B0604020202020204" pitchFamily="34" charset="0"/>
                    <a:cs typeface="Arial" panose="020B0604020202020204" pitchFamily="34" charset="0"/>
                  </a:rPr>
                  <a:t>Axis Title</a:t>
                </a:r>
              </a:p>
            </c:rich>
          </c:tx>
          <c:layout>
            <c:manualLayout>
              <c:xMode val="edge"/>
              <c:yMode val="edge"/>
              <c:x val="0.42539001204969101"/>
              <c:y val="0.9362630579668249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262644192"/>
        <c:crosses val="autoZero"/>
        <c:auto val="1"/>
        <c:lblAlgn val="ctr"/>
        <c:lblOffset val="100"/>
        <c:noMultiLvlLbl val="0"/>
      </c:catAx>
      <c:valAx>
        <c:axId val="1262644192"/>
        <c:scaling>
          <c:orientation val="minMax"/>
        </c:scaling>
        <c:delete val="0"/>
        <c:axPos val="l"/>
        <c:majorGridlines>
          <c:spPr>
            <a:ln w="9525" cap="flat" cmpd="sng" algn="ctr">
              <a:solidFill>
                <a:schemeClr val="tx1">
                  <a:lumMod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r>
                  <a:rPr lang="en-US" sz="1200" dirty="0">
                    <a:latin typeface="Arial" panose="020B0604020202020204" pitchFamily="34" charset="0"/>
                    <a:cs typeface="Arial" panose="020B0604020202020204" pitchFamily="34" charset="0"/>
                  </a:rPr>
                  <a:t>Axis Title</a:t>
                </a:r>
              </a:p>
            </c:rich>
          </c:tx>
          <c:layout>
            <c:manualLayout>
              <c:xMode val="edge"/>
              <c:yMode val="edge"/>
              <c:x val="8.1428386405691198E-3"/>
              <c:y val="0.39467847739000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26314267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CB2480-6BCA-7A4F-827B-6BEA5DDEA4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6C76E4-C33C-4F42-9BEB-97F0160002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2647FD-7920-B141-A4CD-48F5052DC141}" type="datetimeFigureOut">
              <a:rPr lang="en-US" smtClean="0"/>
              <a:t>7/30/2020</a:t>
            </a:fld>
            <a:endParaRPr lang="en-US"/>
          </a:p>
        </p:txBody>
      </p:sp>
      <p:sp>
        <p:nvSpPr>
          <p:cNvPr id="4" name="Footer Placeholder 3">
            <a:extLst>
              <a:ext uri="{FF2B5EF4-FFF2-40B4-BE49-F238E27FC236}">
                <a16:creationId xmlns:a16="http://schemas.microsoft.com/office/drawing/2014/main" id="{58DCB2E1-39F6-FD44-8A4B-B290F38E6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F2788D-02FD-F54C-B530-3585393997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EFDF95-08AC-9E45-A24F-AA50866B657E}" type="slidenum">
              <a:rPr lang="en-US" smtClean="0"/>
              <a:t>‹#›</a:t>
            </a:fld>
            <a:endParaRPr lang="en-US"/>
          </a:p>
        </p:txBody>
      </p:sp>
    </p:spTree>
    <p:extLst>
      <p:ext uri="{BB962C8B-B14F-4D97-AF65-F5344CB8AC3E}">
        <p14:creationId xmlns:p14="http://schemas.microsoft.com/office/powerpoint/2010/main" val="515640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8282C-F1D6-F644-B7D9-B6160B7B639B}" type="datetimeFigureOut">
              <a:rPr lang="en-US" smtClean="0"/>
              <a:t>7/30/2020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0DF91-AD4F-0449-B053-D3C621454F59}" type="slidenum">
              <a:rPr lang="en-US" smtClean="0"/>
              <a:t>‹#›</a:t>
            </a:fld>
            <a:endParaRPr lang="en-US"/>
          </a:p>
        </p:txBody>
      </p:sp>
    </p:spTree>
    <p:extLst>
      <p:ext uri="{BB962C8B-B14F-4D97-AF65-F5344CB8AC3E}">
        <p14:creationId xmlns:p14="http://schemas.microsoft.com/office/powerpoint/2010/main" val="61415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Title Slide: Introduce the Module</a:t>
            </a:r>
          </a:p>
          <a:p>
            <a:r>
              <a:rPr lang="en-GB" sz="1200" kern="1200" dirty="0">
                <a:solidFill>
                  <a:schemeClr val="tx1"/>
                </a:solidFill>
                <a:effectLst/>
                <a:latin typeface="+mn-lt"/>
                <a:ea typeface="+mn-ea"/>
                <a:cs typeface="+mn-cs"/>
              </a:rPr>
              <a:t>Hello and welcome to the Daily Management Routines webinar hosted by Invest NI. My name is David Greer and I am an Operational Excellence Coach, working for the Operational Excellence Solutions Team.</a:t>
            </a:r>
          </a:p>
          <a:p>
            <a:r>
              <a:rPr lang="en-GB" sz="1200" kern="1200" dirty="0">
                <a:solidFill>
                  <a:schemeClr val="tx1"/>
                </a:solidFill>
                <a:effectLst/>
                <a:latin typeface="+mn-lt"/>
                <a:ea typeface="+mn-ea"/>
                <a:cs typeface="+mn-cs"/>
              </a:rPr>
              <a:t>The intent of this webinar is, to give you a high level understanding of some of the structures that can help your business increase visibility of performance, instil key behaviours and ultimately grow and improve.</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1</a:t>
            </a:fld>
            <a:endParaRPr lang="en-US"/>
          </a:p>
        </p:txBody>
      </p:sp>
    </p:spTree>
    <p:extLst>
      <p:ext uri="{BB962C8B-B14F-4D97-AF65-F5344CB8AC3E}">
        <p14:creationId xmlns:p14="http://schemas.microsoft.com/office/powerpoint/2010/main" val="351435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10 – Tier 2 </a:t>
            </a:r>
          </a:p>
          <a:p>
            <a:r>
              <a:rPr lang="en-GB" sz="1200" kern="1200" dirty="0">
                <a:solidFill>
                  <a:schemeClr val="tx1"/>
                </a:solidFill>
                <a:effectLst/>
                <a:latin typeface="+mn-lt"/>
                <a:ea typeface="+mn-ea"/>
                <a:cs typeface="+mn-cs"/>
              </a:rPr>
              <a:t>Tier 2 boards are the next level up, they are for an area consisting of multiple teams and team leaders. </a:t>
            </a:r>
          </a:p>
          <a:p>
            <a:r>
              <a:rPr lang="en-GB" sz="1200" kern="1200" dirty="0">
                <a:solidFill>
                  <a:schemeClr val="tx1"/>
                </a:solidFill>
                <a:effectLst/>
                <a:latin typeface="+mn-lt"/>
                <a:ea typeface="+mn-ea"/>
                <a:cs typeface="+mn-cs"/>
              </a:rPr>
              <a:t>The meeting is led by the area supervisor or manager, and should happen soon after the Tier 1 meeting. </a:t>
            </a:r>
          </a:p>
          <a:p>
            <a:r>
              <a:rPr lang="en-GB" sz="1200" kern="1200" dirty="0">
                <a:solidFill>
                  <a:schemeClr val="tx1"/>
                </a:solidFill>
                <a:effectLst/>
                <a:latin typeface="+mn-lt"/>
                <a:ea typeface="+mn-ea"/>
                <a:cs typeface="+mn-cs"/>
              </a:rPr>
              <a:t>It is the responsibility of the team leaders to update the aggregated measures and KPI’s from their Tier 1 boards for the meeting. </a:t>
            </a:r>
          </a:p>
          <a:p>
            <a:r>
              <a:rPr lang="en-GB" sz="1200" kern="1200" dirty="0">
                <a:solidFill>
                  <a:schemeClr val="tx1"/>
                </a:solidFill>
                <a:effectLst/>
                <a:latin typeface="+mn-lt"/>
                <a:ea typeface="+mn-ea"/>
                <a:cs typeface="+mn-cs"/>
              </a:rPr>
              <a:t>What is displayed is an overall performance for the area and trends of past performance.</a:t>
            </a:r>
          </a:p>
          <a:p>
            <a:r>
              <a:rPr lang="en-GB" sz="1200" kern="1200" dirty="0">
                <a:solidFill>
                  <a:schemeClr val="tx1"/>
                </a:solidFill>
                <a:effectLst/>
                <a:latin typeface="+mn-lt"/>
                <a:ea typeface="+mn-ea"/>
                <a:cs typeface="+mn-cs"/>
              </a:rPr>
              <a:t>At this meeting we branch out to a more cross-functional team. Here any function or department that has a daily direct contact or an impact the areas success will be represented. This person will be an active member of the team.</a:t>
            </a:r>
          </a:p>
          <a:p>
            <a:r>
              <a:rPr lang="en-GB" sz="1200" kern="1200" dirty="0">
                <a:solidFill>
                  <a:schemeClr val="tx1"/>
                </a:solidFill>
                <a:effectLst/>
                <a:latin typeface="+mn-lt"/>
                <a:ea typeface="+mn-ea"/>
                <a:cs typeface="+mn-cs"/>
              </a:rPr>
              <a:t>The immediate focus of this meeting is to review and action the issues that have been escalated from tier 1. </a:t>
            </a:r>
          </a:p>
          <a:p>
            <a:r>
              <a:rPr lang="en-GB" sz="1200" kern="1200" dirty="0">
                <a:solidFill>
                  <a:schemeClr val="tx1"/>
                </a:solidFill>
                <a:effectLst/>
                <a:latin typeface="+mn-lt"/>
                <a:ea typeface="+mn-ea"/>
                <a:cs typeface="+mn-cs"/>
              </a:rPr>
              <a:t>Here we are working on removing immediate roadblocks for individual teams and ensure cooperation between teams and cross-functional reps, with short term (24hour) actions. </a:t>
            </a:r>
          </a:p>
          <a:p>
            <a:r>
              <a:rPr lang="en-GB" sz="1200" kern="1200" dirty="0">
                <a:solidFill>
                  <a:schemeClr val="tx1"/>
                </a:solidFill>
                <a:effectLst/>
                <a:latin typeface="+mn-lt"/>
                <a:ea typeface="+mn-ea"/>
                <a:cs typeface="+mn-cs"/>
              </a:rPr>
              <a:t>We would start this part of the agenda by reviewing the progress of actions outstanding from previous meeting. Next the escalated issues from today would be reviewed and assigned to the appropriate person or persons to progress and complete. </a:t>
            </a:r>
          </a:p>
          <a:p>
            <a:r>
              <a:rPr lang="en-GB" sz="1200" kern="1200" dirty="0">
                <a:solidFill>
                  <a:schemeClr val="tx1"/>
                </a:solidFill>
                <a:effectLst/>
                <a:latin typeface="+mn-lt"/>
                <a:ea typeface="+mn-ea"/>
                <a:cs typeface="+mn-cs"/>
              </a:rPr>
              <a:t>This ensures that the area priorities for that day are known and the required actions will take place to ensure delivery that day.</a:t>
            </a:r>
          </a:p>
          <a:p>
            <a:r>
              <a:rPr lang="en-GB" sz="1200" kern="1200" dirty="0">
                <a:solidFill>
                  <a:schemeClr val="tx1"/>
                </a:solidFill>
                <a:effectLst/>
                <a:latin typeface="+mn-lt"/>
                <a:ea typeface="+mn-ea"/>
                <a:cs typeface="+mn-cs"/>
              </a:rPr>
              <a:t>Here we also decide on the issues that get escalated to Tier 3.</a:t>
            </a:r>
          </a:p>
          <a:p>
            <a:r>
              <a:rPr lang="en-GB" sz="1200" kern="1200" dirty="0">
                <a:solidFill>
                  <a:schemeClr val="tx1"/>
                </a:solidFill>
                <a:effectLst/>
                <a:latin typeface="+mn-lt"/>
                <a:ea typeface="+mn-ea"/>
                <a:cs typeface="+mn-cs"/>
              </a:rPr>
              <a:t>The next focus at Tier 2 is to widen the focus away from today’s performance and issues. </a:t>
            </a:r>
          </a:p>
          <a:p>
            <a:r>
              <a:rPr lang="en-GB" sz="1200" kern="1200" dirty="0">
                <a:solidFill>
                  <a:schemeClr val="tx1"/>
                </a:solidFill>
                <a:effectLst/>
                <a:latin typeface="+mn-lt"/>
                <a:ea typeface="+mn-ea"/>
                <a:cs typeface="+mn-cs"/>
              </a:rPr>
              <a:t>At this level we are working to progress key priorities or the big 3 for the area as set out by the 6 week plan. </a:t>
            </a:r>
          </a:p>
          <a:p>
            <a:r>
              <a:rPr lang="en-GB" sz="1200" kern="1200" dirty="0">
                <a:solidFill>
                  <a:schemeClr val="tx1"/>
                </a:solidFill>
                <a:effectLst/>
                <a:latin typeface="+mn-lt"/>
                <a:ea typeface="+mn-ea"/>
                <a:cs typeface="+mn-cs"/>
              </a:rPr>
              <a:t>These priorities are used in conjunction with the trends on the KPIs to develop actions and strategies for improvement. </a:t>
            </a:r>
          </a:p>
          <a:p>
            <a:r>
              <a:rPr lang="en-GB" sz="1200" kern="1200" dirty="0">
                <a:solidFill>
                  <a:schemeClr val="tx1"/>
                </a:solidFill>
                <a:effectLst/>
                <a:latin typeface="+mn-lt"/>
                <a:ea typeface="+mn-ea"/>
                <a:cs typeface="+mn-cs"/>
              </a:rPr>
              <a:t>It is here were we start to see the establishing small teams to tackle problems in a structured way, to increase the medium term performance of the area. </a:t>
            </a:r>
          </a:p>
        </p:txBody>
      </p:sp>
      <p:sp>
        <p:nvSpPr>
          <p:cNvPr id="4" name="Slide Number Placeholder 3"/>
          <p:cNvSpPr>
            <a:spLocks noGrp="1"/>
          </p:cNvSpPr>
          <p:nvPr>
            <p:ph type="sldNum" sz="quarter" idx="5"/>
          </p:nvPr>
        </p:nvSpPr>
        <p:spPr/>
        <p:txBody>
          <a:bodyPr/>
          <a:lstStyle/>
          <a:p>
            <a:fld id="{B260DF91-AD4F-0449-B053-D3C621454F59}" type="slidenum">
              <a:rPr lang="en-US" smtClean="0"/>
              <a:t>10</a:t>
            </a:fld>
            <a:endParaRPr lang="en-US"/>
          </a:p>
        </p:txBody>
      </p:sp>
    </p:spTree>
    <p:extLst>
      <p:ext uri="{BB962C8B-B14F-4D97-AF65-F5344CB8AC3E}">
        <p14:creationId xmlns:p14="http://schemas.microsoft.com/office/powerpoint/2010/main" val="342627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11 - Tier 3</a:t>
            </a:r>
          </a:p>
          <a:p>
            <a:r>
              <a:rPr lang="en-GB" sz="1200" kern="1200" dirty="0">
                <a:solidFill>
                  <a:schemeClr val="tx1"/>
                </a:solidFill>
                <a:effectLst/>
                <a:latin typeface="+mn-lt"/>
                <a:ea typeface="+mn-ea"/>
                <a:cs typeface="+mn-cs"/>
              </a:rPr>
              <a:t>Now we come to the top of the organisation where the senior managers meet to review the high level business performance daily. </a:t>
            </a:r>
          </a:p>
          <a:p>
            <a:r>
              <a:rPr lang="en-GB" sz="1200" kern="1200" dirty="0">
                <a:solidFill>
                  <a:schemeClr val="tx1"/>
                </a:solidFill>
                <a:effectLst/>
                <a:latin typeface="+mn-lt"/>
                <a:ea typeface="+mn-ea"/>
                <a:cs typeface="+mn-cs"/>
              </a:rPr>
              <a:t>At this board all senior managers from each department or function should attend. Here we get a review of the aggregated KPIs from tier 1 &amp; 2, added with the KPIs from the rest of the wider business such as sales, margin and growth figures. </a:t>
            </a:r>
          </a:p>
          <a:p>
            <a:r>
              <a:rPr lang="en-GB" sz="1200" kern="1200" dirty="0">
                <a:solidFill>
                  <a:schemeClr val="tx1"/>
                </a:solidFill>
                <a:effectLst/>
                <a:latin typeface="+mn-lt"/>
                <a:ea typeface="+mn-ea"/>
                <a:cs typeface="+mn-cs"/>
              </a:rPr>
              <a:t>This is coupled with the escalation of issues that could not be solved at Tier 2, and  will give the senior managers a picture of the health of the business that day and provide the immediate priority focus areas to ensure the level of customer service and performance. </a:t>
            </a:r>
          </a:p>
          <a:p>
            <a:r>
              <a:rPr lang="en-GB" sz="1200" kern="1200" dirty="0">
                <a:solidFill>
                  <a:schemeClr val="tx1"/>
                </a:solidFill>
                <a:effectLst/>
                <a:latin typeface="+mn-lt"/>
                <a:ea typeface="+mn-ea"/>
                <a:cs typeface="+mn-cs"/>
              </a:rPr>
              <a:t>However this is just a small part of the meeting as the main reason for Tier 3 is to focus on the medium to long term business objective and keeping the whole organisation aimed at achieving the plan. </a:t>
            </a:r>
          </a:p>
          <a:p>
            <a:r>
              <a:rPr lang="en-GB" sz="1200" kern="1200" dirty="0">
                <a:solidFill>
                  <a:schemeClr val="tx1"/>
                </a:solidFill>
                <a:effectLst/>
                <a:latin typeface="+mn-lt"/>
                <a:ea typeface="+mn-ea"/>
                <a:cs typeface="+mn-cs"/>
              </a:rPr>
              <a:t>Here we review the projects and improvement plans that are driving the business. </a:t>
            </a:r>
          </a:p>
          <a:p>
            <a:r>
              <a:rPr lang="en-GB" sz="1200" kern="1200" dirty="0">
                <a:solidFill>
                  <a:schemeClr val="tx1"/>
                </a:solidFill>
                <a:effectLst/>
                <a:latin typeface="+mn-lt"/>
                <a:ea typeface="+mn-ea"/>
                <a:cs typeface="+mn-cs"/>
              </a:rPr>
              <a:t>At this stage it useful, perhaps, to state at this meeting we do not go through the detail of each initiative. However, sponsors and project leads give a quick status update and highlight any milestones, actions or roadblocks that will be occur in the upcoming day or days. </a:t>
            </a:r>
          </a:p>
          <a:p>
            <a:r>
              <a:rPr lang="en-GB" sz="1200" kern="1200" dirty="0">
                <a:solidFill>
                  <a:schemeClr val="tx1"/>
                </a:solidFill>
                <a:effectLst/>
                <a:latin typeface="+mn-lt"/>
                <a:ea typeface="+mn-ea"/>
                <a:cs typeface="+mn-cs"/>
              </a:rPr>
              <a:t>This way the senior management can prioritise the work that happens in and between the different functions or can start to prepare for those that are coming down the line. </a:t>
            </a:r>
          </a:p>
          <a:p>
            <a:r>
              <a:rPr lang="en-GB" sz="1200" kern="1200" dirty="0">
                <a:solidFill>
                  <a:schemeClr val="tx1"/>
                </a:solidFill>
                <a:effectLst/>
                <a:latin typeface="+mn-lt"/>
                <a:ea typeface="+mn-ea"/>
                <a:cs typeface="+mn-cs"/>
              </a:rPr>
              <a:t>It is worth pointing out that these meetings do not negate the need for other specific management meeting, but should reduce the number of emergency and </a:t>
            </a:r>
            <a:r>
              <a:rPr lang="en-GB" sz="1200" kern="1200" dirty="0" err="1">
                <a:solidFill>
                  <a:schemeClr val="tx1"/>
                </a:solidFill>
                <a:effectLst/>
                <a:latin typeface="+mn-lt"/>
                <a:ea typeface="+mn-ea"/>
                <a:cs typeface="+mn-cs"/>
              </a:rPr>
              <a:t>adhoc</a:t>
            </a:r>
            <a:r>
              <a:rPr lang="en-GB" sz="1200" kern="1200" dirty="0">
                <a:solidFill>
                  <a:schemeClr val="tx1"/>
                </a:solidFill>
                <a:effectLst/>
                <a:latin typeface="+mn-lt"/>
                <a:ea typeface="+mn-ea"/>
                <a:cs typeface="+mn-cs"/>
              </a:rPr>
              <a:t> meetings.</a:t>
            </a:r>
          </a:p>
        </p:txBody>
      </p:sp>
      <p:sp>
        <p:nvSpPr>
          <p:cNvPr id="4" name="Slide Number Placeholder 3"/>
          <p:cNvSpPr>
            <a:spLocks noGrp="1"/>
          </p:cNvSpPr>
          <p:nvPr>
            <p:ph type="sldNum" sz="quarter" idx="5"/>
          </p:nvPr>
        </p:nvSpPr>
        <p:spPr/>
        <p:txBody>
          <a:bodyPr/>
          <a:lstStyle/>
          <a:p>
            <a:fld id="{B260DF91-AD4F-0449-B053-D3C621454F59}" type="slidenum">
              <a:rPr lang="en-US" smtClean="0"/>
              <a:t>11</a:t>
            </a:fld>
            <a:endParaRPr lang="en-US"/>
          </a:p>
        </p:txBody>
      </p:sp>
    </p:spTree>
    <p:extLst>
      <p:ext uri="{BB962C8B-B14F-4D97-AF65-F5344CB8AC3E}">
        <p14:creationId xmlns:p14="http://schemas.microsoft.com/office/powerpoint/2010/main" val="284288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12 – Cross functional planning </a:t>
            </a:r>
          </a:p>
          <a:p>
            <a:r>
              <a:rPr lang="en-GB" sz="1200" kern="1200" dirty="0">
                <a:solidFill>
                  <a:schemeClr val="tx1"/>
                </a:solidFill>
                <a:effectLst/>
                <a:latin typeface="+mn-lt"/>
                <a:ea typeface="+mn-ea"/>
                <a:cs typeface="+mn-cs"/>
              </a:rPr>
              <a:t>To further coordinate the resources in your business, it can be appropriate to have a separate planning meeting. </a:t>
            </a:r>
          </a:p>
          <a:p>
            <a:r>
              <a:rPr lang="en-GB" sz="1200" kern="1200" dirty="0">
                <a:solidFill>
                  <a:schemeClr val="tx1"/>
                </a:solidFill>
                <a:effectLst/>
                <a:latin typeface="+mn-lt"/>
                <a:ea typeface="+mn-ea"/>
                <a:cs typeface="+mn-cs"/>
              </a:rPr>
              <a:t>This would again be a cross-functional group with an agenda for medium term planning. </a:t>
            </a:r>
          </a:p>
          <a:p>
            <a:r>
              <a:rPr lang="en-GB" sz="1200" kern="1200" dirty="0">
                <a:solidFill>
                  <a:schemeClr val="tx1"/>
                </a:solidFill>
                <a:effectLst/>
                <a:latin typeface="+mn-lt"/>
                <a:ea typeface="+mn-ea"/>
                <a:cs typeface="+mn-cs"/>
              </a:rPr>
              <a:t>This would include representatives from sales, procurement, design and quality etc. </a:t>
            </a:r>
          </a:p>
          <a:p>
            <a:r>
              <a:rPr lang="en-GB" sz="1200" kern="1200" dirty="0">
                <a:solidFill>
                  <a:schemeClr val="tx1"/>
                </a:solidFill>
                <a:effectLst/>
                <a:latin typeface="+mn-lt"/>
                <a:ea typeface="+mn-ea"/>
                <a:cs typeface="+mn-cs"/>
              </a:rPr>
              <a:t>Here we would look ahead for a number of weeks to the coming production or orders.</a:t>
            </a:r>
          </a:p>
          <a:p>
            <a:r>
              <a:rPr lang="en-GB" sz="1200" kern="1200" dirty="0">
                <a:solidFill>
                  <a:schemeClr val="tx1"/>
                </a:solidFill>
                <a:effectLst/>
                <a:latin typeface="+mn-lt"/>
                <a:ea typeface="+mn-ea"/>
                <a:cs typeface="+mn-cs"/>
              </a:rPr>
              <a:t>This way the team can look at all the key interdependencies between different parts of the organisation and highlight any key areas of concern early enough to put actions in to place to mitigate the risk.</a:t>
            </a:r>
          </a:p>
          <a:p>
            <a:r>
              <a:rPr lang="en-GB" sz="1200" kern="1200" dirty="0">
                <a:solidFill>
                  <a:schemeClr val="tx1"/>
                </a:solidFill>
                <a:effectLst/>
                <a:latin typeface="+mn-lt"/>
                <a:ea typeface="+mn-ea"/>
                <a:cs typeface="+mn-cs"/>
              </a:rPr>
              <a:t>If I give you an example from my previous career, working for a large manufacturing organisation. In this organisation we had a tier system, where we held our Tier 1 meeting at 08:30 and Tier 2 at 09:30. </a:t>
            </a:r>
          </a:p>
          <a:p>
            <a:r>
              <a:rPr lang="en-GB" sz="1200" kern="1200" dirty="0">
                <a:solidFill>
                  <a:schemeClr val="tx1"/>
                </a:solidFill>
                <a:effectLst/>
                <a:latin typeface="+mn-lt"/>
                <a:ea typeface="+mn-ea"/>
                <a:cs typeface="+mn-cs"/>
              </a:rPr>
              <a:t>At 11am every day we had a planning meeting with a cross-functional natural team that looked at a rolling 6 week production schedule. </a:t>
            </a:r>
          </a:p>
          <a:p>
            <a:r>
              <a:rPr lang="en-GB" sz="1200" kern="1200" dirty="0">
                <a:solidFill>
                  <a:schemeClr val="tx1"/>
                </a:solidFill>
                <a:effectLst/>
                <a:latin typeface="+mn-lt"/>
                <a:ea typeface="+mn-ea"/>
                <a:cs typeface="+mn-cs"/>
              </a:rPr>
              <a:t>Each day against each of the functions and inter-dependencies we had a red, amber or green status. </a:t>
            </a:r>
          </a:p>
          <a:p>
            <a:r>
              <a:rPr lang="en-GB" sz="1200" kern="1200" dirty="0">
                <a:solidFill>
                  <a:schemeClr val="tx1"/>
                </a:solidFill>
                <a:effectLst/>
                <a:latin typeface="+mn-lt"/>
                <a:ea typeface="+mn-ea"/>
                <a:cs typeface="+mn-cs"/>
              </a:rPr>
              <a:t>Any reds were immediately reviewed and corrective actions were put into place.</a:t>
            </a:r>
          </a:p>
          <a:p>
            <a:r>
              <a:rPr lang="en-GB" sz="1200" kern="1200" dirty="0">
                <a:solidFill>
                  <a:schemeClr val="tx1"/>
                </a:solidFill>
                <a:effectLst/>
                <a:latin typeface="+mn-lt"/>
                <a:ea typeface="+mn-ea"/>
                <a:cs typeface="+mn-cs"/>
              </a:rPr>
              <a:t>If there was an amber within a 3 week time frame prior to the planned start, we would review and agree corrective actions to be put in place. </a:t>
            </a:r>
          </a:p>
          <a:p>
            <a:r>
              <a:rPr lang="en-GB" sz="1200" kern="1200" dirty="0">
                <a:solidFill>
                  <a:schemeClr val="tx1"/>
                </a:solidFill>
                <a:effectLst/>
                <a:latin typeface="+mn-lt"/>
                <a:ea typeface="+mn-ea"/>
                <a:cs typeface="+mn-cs"/>
              </a:rPr>
              <a:t>At this meeting we did not discuss the current day or week, this was purely to plan the medium term. </a:t>
            </a:r>
          </a:p>
          <a:p>
            <a:r>
              <a:rPr lang="en-GB" sz="1200" kern="1200" dirty="0">
                <a:solidFill>
                  <a:schemeClr val="tx1"/>
                </a:solidFill>
                <a:effectLst/>
                <a:latin typeface="+mn-lt"/>
                <a:ea typeface="+mn-ea"/>
                <a:cs typeface="+mn-cs"/>
              </a:rPr>
              <a:t>We found this invaluable in creating a cohesive team focused on creating value for the customer, rather than each function looking after their own stall independently.</a:t>
            </a:r>
          </a:p>
          <a:p>
            <a:r>
              <a:rPr lang="en-GB" sz="1200" kern="1200" dirty="0">
                <a:solidFill>
                  <a:schemeClr val="tx1"/>
                </a:solidFill>
                <a:effectLst/>
                <a:latin typeface="+mn-lt"/>
                <a:ea typeface="+mn-ea"/>
                <a:cs typeface="+mn-cs"/>
              </a:rPr>
              <a:t>The teamwork is bolstered with a structure and agenda that supports the medium term plan. </a:t>
            </a:r>
          </a:p>
          <a:p>
            <a:r>
              <a:rPr lang="en-GB" sz="1200" kern="1200" dirty="0">
                <a:solidFill>
                  <a:schemeClr val="tx1"/>
                </a:solidFill>
                <a:effectLst/>
                <a:latin typeface="+mn-lt"/>
                <a:ea typeface="+mn-ea"/>
                <a:cs typeface="+mn-cs"/>
              </a:rPr>
              <a:t>This also can lead to a decreased level of firefighting when all team members from all functions are focused and working to create value for the customer. </a:t>
            </a:r>
          </a:p>
        </p:txBody>
      </p:sp>
      <p:sp>
        <p:nvSpPr>
          <p:cNvPr id="4" name="Slide Number Placeholder 3"/>
          <p:cNvSpPr>
            <a:spLocks noGrp="1"/>
          </p:cNvSpPr>
          <p:nvPr>
            <p:ph type="sldNum" sz="quarter" idx="5"/>
          </p:nvPr>
        </p:nvSpPr>
        <p:spPr/>
        <p:txBody>
          <a:bodyPr/>
          <a:lstStyle/>
          <a:p>
            <a:fld id="{B260DF91-AD4F-0449-B053-D3C621454F59}" type="slidenum">
              <a:rPr lang="en-US" smtClean="0"/>
              <a:t>12</a:t>
            </a:fld>
            <a:endParaRPr lang="en-US"/>
          </a:p>
        </p:txBody>
      </p:sp>
    </p:spTree>
    <p:extLst>
      <p:ext uri="{BB962C8B-B14F-4D97-AF65-F5344CB8AC3E}">
        <p14:creationId xmlns:p14="http://schemas.microsoft.com/office/powerpoint/2010/main" val="306322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13: Leader Standard Work</a:t>
            </a:r>
          </a:p>
          <a:p>
            <a:r>
              <a:rPr lang="en-GB" sz="1200" kern="1200" dirty="0">
                <a:solidFill>
                  <a:schemeClr val="tx1"/>
                </a:solidFill>
                <a:effectLst/>
                <a:latin typeface="+mn-lt"/>
                <a:ea typeface="+mn-ea"/>
                <a:cs typeface="+mn-cs"/>
              </a:rPr>
              <a:t>Now we need to look at how we make each of the preceding tiers and daily structures a habit? </a:t>
            </a:r>
          </a:p>
          <a:p>
            <a:r>
              <a:rPr lang="en-GB" sz="1200" kern="1200" dirty="0">
                <a:solidFill>
                  <a:schemeClr val="tx1"/>
                </a:solidFill>
                <a:effectLst/>
                <a:latin typeface="+mn-lt"/>
                <a:ea typeface="+mn-ea"/>
                <a:cs typeface="+mn-cs"/>
              </a:rPr>
              <a:t>To do this effectively we need to implement a key tool, this tool is called leader standard work. </a:t>
            </a:r>
          </a:p>
          <a:p>
            <a:r>
              <a:rPr lang="en-GB" sz="1200" kern="1200" dirty="0">
                <a:solidFill>
                  <a:schemeClr val="tx1"/>
                </a:solidFill>
                <a:effectLst/>
                <a:latin typeface="+mn-lt"/>
                <a:ea typeface="+mn-ea"/>
                <a:cs typeface="+mn-cs"/>
              </a:rPr>
              <a:t>This is a document carried by leaders of all levels within the business, as standard work for their day. </a:t>
            </a:r>
          </a:p>
          <a:p>
            <a:r>
              <a:rPr lang="en-GB" sz="1200" kern="1200" dirty="0">
                <a:solidFill>
                  <a:schemeClr val="tx1"/>
                </a:solidFill>
                <a:effectLst/>
                <a:latin typeface="+mn-lt"/>
                <a:ea typeface="+mn-ea"/>
                <a:cs typeface="+mn-cs"/>
              </a:rPr>
              <a:t>What we are trying to achieve with this is to organise their activity into standard repeatable tasks completed daily that reinforce the key activities that will support the teams and wider organisation.  </a:t>
            </a:r>
          </a:p>
          <a:p>
            <a:r>
              <a:rPr lang="en-GB" sz="1200" kern="1200" dirty="0">
                <a:solidFill>
                  <a:schemeClr val="tx1"/>
                </a:solidFill>
                <a:effectLst/>
                <a:latin typeface="+mn-lt"/>
                <a:ea typeface="+mn-ea"/>
                <a:cs typeface="+mn-cs"/>
              </a:rPr>
              <a:t>The more senior your role within the organisation the less standard your day will become, and the opposite will be true the less senior you are.</a:t>
            </a:r>
          </a:p>
          <a:p>
            <a:r>
              <a:rPr lang="en-GB" sz="1200" kern="1200" dirty="0">
                <a:solidFill>
                  <a:schemeClr val="tx1"/>
                </a:solidFill>
                <a:effectLst/>
                <a:latin typeface="+mn-lt"/>
                <a:ea typeface="+mn-ea"/>
                <a:cs typeface="+mn-cs"/>
              </a:rPr>
              <a:t>So when we look at the level of standard work for a team leader, this could be 70% of their day, however an owner or CEO could be 10% or less.</a:t>
            </a:r>
          </a:p>
          <a:p>
            <a:r>
              <a:rPr lang="en-GB" sz="1200" kern="1200" dirty="0">
                <a:solidFill>
                  <a:schemeClr val="tx1"/>
                </a:solidFill>
                <a:effectLst/>
                <a:latin typeface="+mn-lt"/>
                <a:ea typeface="+mn-ea"/>
                <a:cs typeface="+mn-cs"/>
              </a:rPr>
              <a:t>If we were to look at a team leaders activity, there are a series of tasks that must be performed at the start of the shift to ensure a smooth day. </a:t>
            </a:r>
          </a:p>
          <a:p>
            <a:r>
              <a:rPr lang="en-GB" sz="1200" kern="1200" dirty="0">
                <a:solidFill>
                  <a:schemeClr val="tx1"/>
                </a:solidFill>
                <a:effectLst/>
                <a:latin typeface="+mn-lt"/>
                <a:ea typeface="+mn-ea"/>
                <a:cs typeface="+mn-cs"/>
              </a:rPr>
              <a:t>We need to ask</a:t>
            </a:r>
          </a:p>
          <a:p>
            <a:pPr lvl="0"/>
            <a:r>
              <a:rPr lang="en-GB" sz="1200" kern="1200" dirty="0">
                <a:solidFill>
                  <a:schemeClr val="tx1"/>
                </a:solidFill>
                <a:effectLst/>
                <a:latin typeface="+mn-lt"/>
                <a:ea typeface="+mn-ea"/>
                <a:cs typeface="+mn-cs"/>
              </a:rPr>
              <a:t>What are those tasks? </a:t>
            </a:r>
          </a:p>
          <a:p>
            <a:pPr lvl="0"/>
            <a:r>
              <a:rPr lang="en-GB" sz="1200" kern="1200" dirty="0">
                <a:solidFill>
                  <a:schemeClr val="tx1"/>
                </a:solidFill>
                <a:effectLst/>
                <a:latin typeface="+mn-lt"/>
                <a:ea typeface="+mn-ea"/>
                <a:cs typeface="+mn-cs"/>
              </a:rPr>
              <a:t>What sequence should they be ordered? </a:t>
            </a:r>
          </a:p>
          <a:p>
            <a:pPr lvl="0"/>
            <a:r>
              <a:rPr lang="en-GB" sz="1200" kern="1200" dirty="0">
                <a:solidFill>
                  <a:schemeClr val="tx1"/>
                </a:solidFill>
                <a:effectLst/>
                <a:latin typeface="+mn-lt"/>
                <a:ea typeface="+mn-ea"/>
                <a:cs typeface="+mn-cs"/>
              </a:rPr>
              <a:t>When do they need done? Who needs to be involved? </a:t>
            </a:r>
          </a:p>
          <a:p>
            <a:pPr lvl="0"/>
            <a:r>
              <a:rPr lang="en-GB" sz="1200" kern="1200" dirty="0">
                <a:solidFill>
                  <a:schemeClr val="tx1"/>
                </a:solidFill>
                <a:effectLst/>
                <a:latin typeface="+mn-lt"/>
                <a:ea typeface="+mn-ea"/>
                <a:cs typeface="+mn-cs"/>
              </a:rPr>
              <a:t>What is the desired outcome? </a:t>
            </a:r>
          </a:p>
          <a:p>
            <a:r>
              <a:rPr lang="en-GB" sz="1200" kern="1200" dirty="0">
                <a:solidFill>
                  <a:schemeClr val="tx1"/>
                </a:solidFill>
                <a:effectLst/>
                <a:latin typeface="+mn-lt"/>
                <a:ea typeface="+mn-ea"/>
                <a:cs typeface="+mn-cs"/>
              </a:rPr>
              <a:t>As we move into the shift, how does a team leader ensure ongoing performance within his area? What are the tasks throughout the day needed to ensure this performance?</a:t>
            </a:r>
          </a:p>
          <a:p>
            <a:r>
              <a:rPr lang="en-GB" sz="1200" kern="1200" dirty="0">
                <a:solidFill>
                  <a:schemeClr val="tx1"/>
                </a:solidFill>
                <a:effectLst/>
                <a:latin typeface="+mn-lt"/>
                <a:ea typeface="+mn-ea"/>
                <a:cs typeface="+mn-cs"/>
              </a:rPr>
              <a:t>Once we have established this, how do we ensure that these required tasks are completed when needed? This is where the leader standard work process comes in.</a:t>
            </a:r>
          </a:p>
          <a:p>
            <a:r>
              <a:rPr lang="en-GB" sz="1200" kern="1200" dirty="0">
                <a:solidFill>
                  <a:schemeClr val="tx1"/>
                </a:solidFill>
                <a:effectLst/>
                <a:latin typeface="+mn-lt"/>
                <a:ea typeface="+mn-ea"/>
                <a:cs typeface="+mn-cs"/>
              </a:rPr>
              <a:t>Using the leader standard work process, with the person in question, we establish the tasks, timings and output required to have a good day. We document these in a standard sheet, as seen on the slide. The leader in question carries this document with them and marks off the tasks as completed, at the time designated. On this sheet there is also a place to capture issues and notes for the purpose of ensuring the day goes well and or escalation. Once the tasks for the day are completed the team leader will update the leader standard work confirmation visual management at the appropriate tier board. </a:t>
            </a:r>
          </a:p>
          <a:p>
            <a:r>
              <a:rPr lang="en-GB" sz="1200" kern="1200" dirty="0">
                <a:solidFill>
                  <a:schemeClr val="tx1"/>
                </a:solidFill>
                <a:effectLst/>
                <a:latin typeface="+mn-lt"/>
                <a:ea typeface="+mn-ea"/>
                <a:cs typeface="+mn-cs"/>
              </a:rPr>
              <a:t>Each level of leader standard work should support the level below and above. For this to be possible the leader standard work needs to be designed in totality.</a:t>
            </a:r>
          </a:p>
        </p:txBody>
      </p:sp>
      <p:sp>
        <p:nvSpPr>
          <p:cNvPr id="4" name="Slide Number Placeholder 3"/>
          <p:cNvSpPr>
            <a:spLocks noGrp="1"/>
          </p:cNvSpPr>
          <p:nvPr>
            <p:ph type="sldNum" sz="quarter" idx="5"/>
          </p:nvPr>
        </p:nvSpPr>
        <p:spPr/>
        <p:txBody>
          <a:bodyPr/>
          <a:lstStyle/>
          <a:p>
            <a:fld id="{B260DF91-AD4F-0449-B053-D3C621454F59}" type="slidenum">
              <a:rPr lang="en-US" smtClean="0"/>
              <a:t>13</a:t>
            </a:fld>
            <a:endParaRPr lang="en-US"/>
          </a:p>
        </p:txBody>
      </p:sp>
    </p:spTree>
    <p:extLst>
      <p:ext uri="{BB962C8B-B14F-4D97-AF65-F5344CB8AC3E}">
        <p14:creationId xmlns:p14="http://schemas.microsoft.com/office/powerpoint/2010/main" val="115948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14: Leader visibility &amp; Go See</a:t>
            </a:r>
          </a:p>
          <a:p>
            <a:r>
              <a:rPr lang="en-GB" sz="1200" kern="1200" dirty="0">
                <a:solidFill>
                  <a:schemeClr val="tx1"/>
                </a:solidFill>
                <a:effectLst/>
                <a:latin typeface="+mn-lt"/>
                <a:ea typeface="+mn-ea"/>
                <a:cs typeface="+mn-cs"/>
              </a:rPr>
              <a:t>Another key element of daily routines that help a business progress is an aspect sometimes over looked but is extremely valuable. This aspect is leader visibility. </a:t>
            </a:r>
          </a:p>
          <a:p>
            <a:r>
              <a:rPr lang="en-GB" sz="1200" kern="1200" dirty="0">
                <a:solidFill>
                  <a:schemeClr val="tx1"/>
                </a:solidFill>
                <a:effectLst/>
                <a:latin typeface="+mn-lt"/>
                <a:ea typeface="+mn-ea"/>
                <a:cs typeface="+mn-cs"/>
              </a:rPr>
              <a:t>When we are talking about leader visibility we are not talking about a glimpse of a leader going to a meeting or in the car park. What is meant by visibility is much more in-depth and meaningful. </a:t>
            </a:r>
          </a:p>
          <a:p>
            <a:r>
              <a:rPr lang="en-GB" sz="1200" kern="1200" dirty="0">
                <a:solidFill>
                  <a:schemeClr val="tx1"/>
                </a:solidFill>
                <a:effectLst/>
                <a:latin typeface="+mn-lt"/>
                <a:ea typeface="+mn-ea"/>
                <a:cs typeface="+mn-cs"/>
              </a:rPr>
              <a:t>When we say visibility what we mean is a structured and planned “Go See” activity, </a:t>
            </a:r>
          </a:p>
          <a:p>
            <a:r>
              <a:rPr lang="en-GB" sz="1200" kern="1200" dirty="0">
                <a:solidFill>
                  <a:schemeClr val="tx1"/>
                </a:solidFill>
                <a:effectLst/>
                <a:latin typeface="+mn-lt"/>
                <a:ea typeface="+mn-ea"/>
                <a:cs typeface="+mn-cs"/>
              </a:rPr>
              <a:t>Go see is a concept of going to where the work happens to understand the current situation. This is much more than a tour or a walk about. This go see activity is a structured visit by leaders in the business to an area with the intent of establishing the following</a:t>
            </a:r>
          </a:p>
          <a:p>
            <a:pPr lvl="0"/>
            <a:r>
              <a:rPr lang="en-GB" sz="1200" kern="1200" dirty="0">
                <a:solidFill>
                  <a:schemeClr val="tx1"/>
                </a:solidFill>
                <a:effectLst/>
                <a:latin typeface="+mn-lt"/>
                <a:ea typeface="+mn-ea"/>
                <a:cs typeface="+mn-cs"/>
              </a:rPr>
              <a:t>The current performance of the area</a:t>
            </a:r>
          </a:p>
          <a:p>
            <a:pPr lvl="0"/>
            <a:r>
              <a:rPr lang="en-GB" sz="1200" kern="1200" dirty="0">
                <a:solidFill>
                  <a:schemeClr val="tx1"/>
                </a:solidFill>
                <a:effectLst/>
                <a:latin typeface="+mn-lt"/>
                <a:ea typeface="+mn-ea"/>
                <a:cs typeface="+mn-cs"/>
              </a:rPr>
              <a:t>Key issues in the area</a:t>
            </a:r>
          </a:p>
          <a:p>
            <a:pPr lvl="0"/>
            <a:r>
              <a:rPr lang="en-GB" sz="1200" kern="1200" dirty="0">
                <a:solidFill>
                  <a:schemeClr val="tx1"/>
                </a:solidFill>
                <a:effectLst/>
                <a:latin typeface="+mn-lt"/>
                <a:ea typeface="+mn-ea"/>
                <a:cs typeface="+mn-cs"/>
              </a:rPr>
              <a:t>What the team are currently doing to address the issues</a:t>
            </a:r>
          </a:p>
          <a:p>
            <a:pPr lvl="0"/>
            <a:r>
              <a:rPr lang="en-GB" sz="1200" kern="1200" dirty="0">
                <a:solidFill>
                  <a:schemeClr val="tx1"/>
                </a:solidFill>
                <a:effectLst/>
                <a:latin typeface="+mn-lt"/>
                <a:ea typeface="+mn-ea"/>
                <a:cs typeface="+mn-cs"/>
              </a:rPr>
              <a:t>What as a leader they can do to help the team improve.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way the leader can engage with the team member directly on their daily work and give direction and help at the level that is required. </a:t>
            </a:r>
          </a:p>
          <a:p>
            <a:r>
              <a:rPr lang="en-GB" sz="1200" kern="1200" dirty="0">
                <a:solidFill>
                  <a:schemeClr val="tx1"/>
                </a:solidFill>
                <a:effectLst/>
                <a:latin typeface="+mn-lt"/>
                <a:ea typeface="+mn-ea"/>
                <a:cs typeface="+mn-cs"/>
              </a:rPr>
              <a:t>It is also a great opportunity for the leader to demonstrate the behaviour and cultural aspects they would like to see in their teams and individuals. </a:t>
            </a:r>
          </a:p>
          <a:p>
            <a:r>
              <a:rPr lang="en-GB" sz="1200" kern="1200" dirty="0">
                <a:solidFill>
                  <a:schemeClr val="tx1"/>
                </a:solidFill>
                <a:effectLst/>
                <a:latin typeface="+mn-lt"/>
                <a:ea typeface="+mn-ea"/>
                <a:cs typeface="+mn-cs"/>
              </a:rPr>
              <a:t>The go see activity should be planned and be part of the leader standard work, and confirmed in the process confirmation. </a:t>
            </a:r>
          </a:p>
          <a:p>
            <a:r>
              <a:rPr lang="en-GB" sz="1200" kern="1200" dirty="0">
                <a:solidFill>
                  <a:schemeClr val="tx1"/>
                </a:solidFill>
                <a:effectLst/>
                <a:latin typeface="+mn-lt"/>
                <a:ea typeface="+mn-ea"/>
                <a:cs typeface="+mn-cs"/>
              </a:rPr>
              <a:t>At each level the frequency and area must be planned, for instance at owner or CEO level it will likely be appropriate to plan a rota of go see activities as the number of areas may be hard to cover. </a:t>
            </a:r>
          </a:p>
          <a:p>
            <a:r>
              <a:rPr lang="en-GB" sz="1200" kern="1200" dirty="0">
                <a:solidFill>
                  <a:schemeClr val="tx1"/>
                </a:solidFill>
                <a:effectLst/>
                <a:latin typeface="+mn-lt"/>
                <a:ea typeface="+mn-ea"/>
                <a:cs typeface="+mn-cs"/>
              </a:rPr>
              <a:t>But with every decreasing level in the organisation we should be looking to do a go see activity in the area at the minimum of once per week, although best practice would be daily. </a:t>
            </a:r>
          </a:p>
          <a:p>
            <a:r>
              <a:rPr lang="en-GB" sz="1200" kern="1200" dirty="0">
                <a:solidFill>
                  <a:schemeClr val="tx1"/>
                </a:solidFill>
                <a:effectLst/>
                <a:latin typeface="+mn-lt"/>
                <a:ea typeface="+mn-ea"/>
                <a:cs typeface="+mn-cs"/>
              </a:rPr>
              <a:t>It is important to differentiate this structured activity from, </a:t>
            </a:r>
            <a:r>
              <a:rPr lang="en-GB" sz="1200" kern="1200" dirty="0" err="1">
                <a:solidFill>
                  <a:schemeClr val="tx1"/>
                </a:solidFill>
                <a:effectLst/>
                <a:latin typeface="+mn-lt"/>
                <a:ea typeface="+mn-ea"/>
                <a:cs typeface="+mn-cs"/>
              </a:rPr>
              <a:t>adhoc</a:t>
            </a:r>
            <a:r>
              <a:rPr lang="en-GB" sz="1200" kern="1200" dirty="0">
                <a:solidFill>
                  <a:schemeClr val="tx1"/>
                </a:solidFill>
                <a:effectLst/>
                <a:latin typeface="+mn-lt"/>
                <a:ea typeface="+mn-ea"/>
                <a:cs typeface="+mn-cs"/>
              </a:rPr>
              <a:t> meetings or responding to an immediate issue. This is a structured and planned activity designed to improve employee engagement through the solving of problems as a team with the guidance and support from all level of leaders. </a:t>
            </a:r>
          </a:p>
        </p:txBody>
      </p:sp>
      <p:sp>
        <p:nvSpPr>
          <p:cNvPr id="4" name="Slide Number Placeholder 3"/>
          <p:cNvSpPr>
            <a:spLocks noGrp="1"/>
          </p:cNvSpPr>
          <p:nvPr>
            <p:ph type="sldNum" sz="quarter" idx="5"/>
          </p:nvPr>
        </p:nvSpPr>
        <p:spPr/>
        <p:txBody>
          <a:bodyPr/>
          <a:lstStyle/>
          <a:p>
            <a:fld id="{B260DF91-AD4F-0449-B053-D3C621454F59}" type="slidenum">
              <a:rPr lang="en-US" smtClean="0"/>
              <a:t>14</a:t>
            </a:fld>
            <a:endParaRPr lang="en-US"/>
          </a:p>
        </p:txBody>
      </p:sp>
    </p:spTree>
    <p:extLst>
      <p:ext uri="{BB962C8B-B14F-4D97-AF65-F5344CB8AC3E}">
        <p14:creationId xmlns:p14="http://schemas.microsoft.com/office/powerpoint/2010/main" val="3702175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15: System</a:t>
            </a:r>
          </a:p>
          <a:p>
            <a:r>
              <a:rPr lang="en-GB" sz="1200" kern="1200" dirty="0">
                <a:solidFill>
                  <a:schemeClr val="tx1"/>
                </a:solidFill>
                <a:effectLst/>
                <a:latin typeface="+mn-lt"/>
                <a:ea typeface="+mn-ea"/>
                <a:cs typeface="+mn-cs"/>
              </a:rPr>
              <a:t>At the start of this webinar when we talked about routine and habit being critical to support the daily performance of a business. To help us understand this we went through some of the approaches to that structure, Leader standard work, Tier Meetings &amp; Go See activities. If we implement these we have </a:t>
            </a:r>
          </a:p>
          <a:p>
            <a:pPr lvl="0"/>
            <a:r>
              <a:rPr lang="en-GB" sz="1200" b="1" u="sng" kern="1200" dirty="0">
                <a:solidFill>
                  <a:schemeClr val="tx1"/>
                </a:solidFill>
                <a:effectLst/>
                <a:latin typeface="+mn-lt"/>
                <a:ea typeface="+mn-ea"/>
                <a:cs typeface="+mn-cs"/>
              </a:rPr>
              <a:t>ANIMATION 1</a:t>
            </a:r>
            <a:r>
              <a:rPr lang="en-GB" sz="1200" kern="1200" dirty="0">
                <a:solidFill>
                  <a:schemeClr val="tx1"/>
                </a:solidFill>
                <a:effectLst/>
                <a:latin typeface="+mn-lt"/>
                <a:ea typeface="+mn-ea"/>
                <a:cs typeface="+mn-cs"/>
              </a:rPr>
              <a:t> A structure to the leaders days to support the activities that create value for the customer</a:t>
            </a:r>
          </a:p>
          <a:p>
            <a:pPr lvl="0"/>
            <a:r>
              <a:rPr lang="en-GB" sz="1200" b="1" u="sng" kern="1200" dirty="0">
                <a:solidFill>
                  <a:schemeClr val="tx1"/>
                </a:solidFill>
                <a:effectLst/>
                <a:latin typeface="+mn-lt"/>
                <a:ea typeface="+mn-ea"/>
                <a:cs typeface="+mn-cs"/>
              </a:rPr>
              <a:t>ANIMATION 2</a:t>
            </a:r>
            <a:r>
              <a:rPr lang="en-GB" sz="1200" kern="1200" dirty="0">
                <a:solidFill>
                  <a:schemeClr val="tx1"/>
                </a:solidFill>
                <a:effectLst/>
                <a:latin typeface="+mn-lt"/>
                <a:ea typeface="+mn-ea"/>
                <a:cs typeface="+mn-cs"/>
              </a:rPr>
              <a:t> We use our Tier boards to review progress on key objectives and have an escalation process for issues</a:t>
            </a:r>
          </a:p>
          <a:p>
            <a:pPr lvl="0"/>
            <a:r>
              <a:rPr lang="en-GB" sz="1200" b="1" u="sng" kern="1200" dirty="0">
                <a:solidFill>
                  <a:schemeClr val="tx1"/>
                </a:solidFill>
                <a:effectLst/>
                <a:latin typeface="+mn-lt"/>
                <a:ea typeface="+mn-ea"/>
                <a:cs typeface="+mn-cs"/>
              </a:rPr>
              <a:t>ANIMATION 3</a:t>
            </a:r>
            <a:r>
              <a:rPr lang="en-GB" sz="1200" kern="1200" dirty="0">
                <a:solidFill>
                  <a:schemeClr val="tx1"/>
                </a:solidFill>
                <a:effectLst/>
                <a:latin typeface="+mn-lt"/>
                <a:ea typeface="+mn-ea"/>
                <a:cs typeface="+mn-cs"/>
              </a:rPr>
              <a:t> We have leader highly visible within the areas to motivate and engage with staff</a:t>
            </a:r>
          </a:p>
          <a:p>
            <a:r>
              <a:rPr lang="en-GB" sz="1200" kern="1200" dirty="0">
                <a:solidFill>
                  <a:schemeClr val="tx1"/>
                </a:solidFill>
                <a:effectLst/>
                <a:latin typeface="+mn-lt"/>
                <a:ea typeface="+mn-ea"/>
                <a:cs typeface="+mn-cs"/>
              </a:rPr>
              <a:t>Now we need to look at these as not individual tools but a system designed to ensure the behaviours, action and culture is there to support ongoing attainment of business objectives and improvements in performance at all levels. </a:t>
            </a:r>
          </a:p>
          <a:p>
            <a:r>
              <a:rPr lang="en-GB" sz="1200" b="1" u="sng" kern="1200" dirty="0">
                <a:solidFill>
                  <a:schemeClr val="tx1"/>
                </a:solidFill>
                <a:effectLst/>
                <a:latin typeface="+mn-lt"/>
                <a:ea typeface="+mn-ea"/>
                <a:cs typeface="+mn-cs"/>
              </a:rPr>
              <a:t>ANIMATION 4</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we have then are leaders setting the plan, communicating the plan and leading by example. With this also comes empowered teams actively engaged in improvement that is supported by leaders within the business.</a:t>
            </a:r>
          </a:p>
        </p:txBody>
      </p:sp>
      <p:sp>
        <p:nvSpPr>
          <p:cNvPr id="4" name="Slide Number Placeholder 3"/>
          <p:cNvSpPr>
            <a:spLocks noGrp="1"/>
          </p:cNvSpPr>
          <p:nvPr>
            <p:ph type="sldNum" sz="quarter" idx="5"/>
          </p:nvPr>
        </p:nvSpPr>
        <p:spPr/>
        <p:txBody>
          <a:bodyPr/>
          <a:lstStyle/>
          <a:p>
            <a:fld id="{B260DF91-AD4F-0449-B053-D3C621454F59}" type="slidenum">
              <a:rPr lang="en-US" smtClean="0"/>
              <a:t>15</a:t>
            </a:fld>
            <a:endParaRPr lang="en-US"/>
          </a:p>
        </p:txBody>
      </p:sp>
    </p:spTree>
    <p:extLst>
      <p:ext uri="{BB962C8B-B14F-4D97-AF65-F5344CB8AC3E}">
        <p14:creationId xmlns:p14="http://schemas.microsoft.com/office/powerpoint/2010/main" val="595673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16: How to Start</a:t>
            </a:r>
          </a:p>
          <a:p>
            <a:r>
              <a:rPr lang="en-GB" sz="1200" kern="1200" dirty="0">
                <a:solidFill>
                  <a:schemeClr val="tx1"/>
                </a:solidFill>
                <a:effectLst/>
                <a:latin typeface="+mn-lt"/>
                <a:ea typeface="+mn-ea"/>
                <a:cs typeface="+mn-cs"/>
              </a:rPr>
              <a:t>Having covered the components of the Daily Management Routines, you may be thinking how I implement these within my business </a:t>
            </a:r>
          </a:p>
          <a:p>
            <a:r>
              <a:rPr lang="en-GB" sz="1200" kern="1200" dirty="0">
                <a:solidFill>
                  <a:schemeClr val="tx1"/>
                </a:solidFill>
                <a:effectLst/>
                <a:latin typeface="+mn-lt"/>
                <a:ea typeface="+mn-ea"/>
                <a:cs typeface="+mn-cs"/>
              </a:rPr>
              <a:t>or indeed do I have to implement all of them to be successful.</a:t>
            </a:r>
          </a:p>
          <a:p>
            <a:r>
              <a:rPr lang="en-GB" sz="1200" kern="1200" dirty="0">
                <a:solidFill>
                  <a:schemeClr val="tx1"/>
                </a:solidFill>
                <a:effectLst/>
                <a:latin typeface="+mn-lt"/>
                <a:ea typeface="+mn-ea"/>
                <a:cs typeface="+mn-cs"/>
              </a:rPr>
              <a:t>I will answer the later question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To be honest and frank, you do not have to implement the full suite of routines we have discussed in this webinar to get improvement. I have seen businesses getting great benefits from implementing the Tier boards and meeting daily to discuss performance. </a:t>
            </a:r>
          </a:p>
          <a:p>
            <a:r>
              <a:rPr lang="en-GB" sz="1200" kern="1200" dirty="0">
                <a:solidFill>
                  <a:schemeClr val="tx1"/>
                </a:solidFill>
                <a:effectLst/>
                <a:latin typeface="+mn-lt"/>
                <a:ea typeface="+mn-ea"/>
                <a:cs typeface="+mn-cs"/>
              </a:rPr>
              <a:t>I have also seen businesses getting great benefit from increased leader visibility and standardising some activities.</a:t>
            </a:r>
          </a:p>
          <a:p>
            <a:r>
              <a:rPr lang="en-GB" sz="1200" kern="1200" dirty="0">
                <a:solidFill>
                  <a:schemeClr val="tx1"/>
                </a:solidFill>
                <a:effectLst/>
                <a:latin typeface="+mn-lt"/>
                <a:ea typeface="+mn-ea"/>
                <a:cs typeface="+mn-cs"/>
              </a:rPr>
              <a:t>However the businesses that get SUSTAINED improvement are those who use the complete system of daily management routines. They use the routines to build a culture of engaged teams and individual who focus on improvement by performing key tasks to a repeatable high standard. </a:t>
            </a:r>
          </a:p>
          <a:p>
            <a:r>
              <a:rPr lang="en-GB" sz="1200" kern="1200" dirty="0">
                <a:solidFill>
                  <a:schemeClr val="tx1"/>
                </a:solidFill>
                <a:effectLst/>
                <a:latin typeface="+mn-lt"/>
                <a:ea typeface="+mn-ea"/>
                <a:cs typeface="+mn-cs"/>
              </a:rPr>
              <a:t>With regards to implementation, context is everything. You need to consider the current size, structure and culture of your business. </a:t>
            </a:r>
          </a:p>
          <a:p>
            <a:r>
              <a:rPr lang="en-GB" sz="1200" kern="1200" dirty="0">
                <a:solidFill>
                  <a:schemeClr val="tx1"/>
                </a:solidFill>
                <a:effectLst/>
                <a:latin typeface="+mn-lt"/>
                <a:ea typeface="+mn-ea"/>
                <a:cs typeface="+mn-cs"/>
              </a:rPr>
              <a:t>If you have a small business with a flat structure, you may look to implement the routines for the business as a whole.</a:t>
            </a:r>
          </a:p>
          <a:p>
            <a:r>
              <a:rPr lang="en-GB" sz="1200" kern="1200" dirty="0">
                <a:solidFill>
                  <a:schemeClr val="tx1"/>
                </a:solidFill>
                <a:effectLst/>
                <a:latin typeface="+mn-lt"/>
                <a:ea typeface="+mn-ea"/>
                <a:cs typeface="+mn-cs"/>
              </a:rPr>
              <a:t>If you have a medium to large business with multiple levels in your structure, you should look to pick an area or department to implement. Then you should roll out in stages to other areas. </a:t>
            </a:r>
          </a:p>
          <a:p>
            <a:r>
              <a:rPr lang="en-GB" sz="1200" kern="1200" dirty="0">
                <a:solidFill>
                  <a:schemeClr val="tx1"/>
                </a:solidFill>
                <a:effectLst/>
                <a:latin typeface="+mn-lt"/>
                <a:ea typeface="+mn-ea"/>
                <a:cs typeface="+mn-cs"/>
              </a:rPr>
              <a:t>Regardless of the size of your business the implementation steps will typically be in the following order:</a:t>
            </a:r>
          </a:p>
          <a:p>
            <a:pPr lvl="0"/>
            <a:r>
              <a:rPr lang="en-GB" sz="1200" kern="1200" dirty="0">
                <a:solidFill>
                  <a:schemeClr val="tx1"/>
                </a:solidFill>
                <a:effectLst/>
                <a:latin typeface="+mn-lt"/>
                <a:ea typeface="+mn-ea"/>
                <a:cs typeface="+mn-cs"/>
              </a:rPr>
              <a:t>A plan for the business looking forward for a specified window</a:t>
            </a:r>
          </a:p>
          <a:p>
            <a:pPr lvl="0"/>
            <a:r>
              <a:rPr lang="en-GB" sz="1200" kern="1200" dirty="0">
                <a:solidFill>
                  <a:schemeClr val="tx1"/>
                </a:solidFill>
                <a:effectLst/>
                <a:latin typeface="+mn-lt"/>
                <a:ea typeface="+mn-ea"/>
                <a:cs typeface="+mn-cs"/>
              </a:rPr>
              <a:t>Pick a suitable trial area (if applicable)</a:t>
            </a:r>
          </a:p>
          <a:p>
            <a:pPr lvl="0"/>
            <a:r>
              <a:rPr lang="en-GB" sz="1200" kern="1200" dirty="0">
                <a:solidFill>
                  <a:schemeClr val="tx1"/>
                </a:solidFill>
                <a:effectLst/>
                <a:latin typeface="+mn-lt"/>
                <a:ea typeface="+mn-ea"/>
                <a:cs typeface="+mn-cs"/>
              </a:rPr>
              <a:t>Communicate to the team</a:t>
            </a:r>
          </a:p>
          <a:p>
            <a:pPr lvl="0"/>
            <a:r>
              <a:rPr lang="en-GB" sz="1200" kern="1200" dirty="0">
                <a:solidFill>
                  <a:schemeClr val="tx1"/>
                </a:solidFill>
                <a:effectLst/>
                <a:latin typeface="+mn-lt"/>
                <a:ea typeface="+mn-ea"/>
                <a:cs typeface="+mn-cs"/>
              </a:rPr>
              <a:t>A Tier Board with KPIs linked to the plan for the whole business</a:t>
            </a:r>
          </a:p>
          <a:p>
            <a:pPr lvl="0"/>
            <a:r>
              <a:rPr lang="en-GB" sz="1200" kern="1200" dirty="0">
                <a:solidFill>
                  <a:schemeClr val="tx1"/>
                </a:solidFill>
                <a:effectLst/>
                <a:latin typeface="+mn-lt"/>
                <a:ea typeface="+mn-ea"/>
                <a:cs typeface="+mn-cs"/>
              </a:rPr>
              <a:t>Daily Morning meetings at the board </a:t>
            </a:r>
          </a:p>
          <a:p>
            <a:pPr lvl="0"/>
            <a:r>
              <a:rPr lang="en-GB" sz="1200" kern="1200" dirty="0">
                <a:solidFill>
                  <a:schemeClr val="tx1"/>
                </a:solidFill>
                <a:effectLst/>
                <a:latin typeface="+mn-lt"/>
                <a:ea typeface="+mn-ea"/>
                <a:cs typeface="+mn-cs"/>
              </a:rPr>
              <a:t>Leader standard work </a:t>
            </a:r>
          </a:p>
          <a:p>
            <a:pPr lvl="0"/>
            <a:r>
              <a:rPr lang="en-GB" sz="1200" kern="1200" dirty="0">
                <a:solidFill>
                  <a:schemeClr val="tx1"/>
                </a:solidFill>
                <a:effectLst/>
                <a:latin typeface="+mn-lt"/>
                <a:ea typeface="+mn-ea"/>
                <a:cs typeface="+mn-cs"/>
              </a:rPr>
              <a:t>Increased Leader Visibility through go see</a:t>
            </a:r>
          </a:p>
        </p:txBody>
      </p:sp>
      <p:sp>
        <p:nvSpPr>
          <p:cNvPr id="4" name="Slide Number Placeholder 3"/>
          <p:cNvSpPr>
            <a:spLocks noGrp="1"/>
          </p:cNvSpPr>
          <p:nvPr>
            <p:ph type="sldNum" sz="quarter" idx="5"/>
          </p:nvPr>
        </p:nvSpPr>
        <p:spPr/>
        <p:txBody>
          <a:bodyPr/>
          <a:lstStyle/>
          <a:p>
            <a:fld id="{B260DF91-AD4F-0449-B053-D3C621454F59}" type="slidenum">
              <a:rPr lang="en-US" smtClean="0"/>
              <a:t>16</a:t>
            </a:fld>
            <a:endParaRPr lang="en-US"/>
          </a:p>
        </p:txBody>
      </p:sp>
    </p:spTree>
    <p:extLst>
      <p:ext uri="{BB962C8B-B14F-4D97-AF65-F5344CB8AC3E}">
        <p14:creationId xmlns:p14="http://schemas.microsoft.com/office/powerpoint/2010/main" val="113248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17: The impact of social distancing</a:t>
            </a:r>
          </a:p>
          <a:p>
            <a:r>
              <a:rPr lang="en-GB" sz="1200" kern="1200" dirty="0">
                <a:solidFill>
                  <a:schemeClr val="tx1"/>
                </a:solidFill>
                <a:effectLst/>
                <a:latin typeface="+mn-lt"/>
                <a:ea typeface="+mn-ea"/>
                <a:cs typeface="+mn-cs"/>
              </a:rPr>
              <a:t>Of course in today’s climate we also have to take into account the impact of social distancing i.e. keeping 2 metres distance from others. So you may want to consider the following.</a:t>
            </a:r>
          </a:p>
          <a:p>
            <a:pPr lvl="0"/>
            <a:r>
              <a:rPr lang="en-GB" sz="1200" kern="1200" dirty="0">
                <a:solidFill>
                  <a:schemeClr val="tx1"/>
                </a:solidFill>
                <a:effectLst/>
                <a:latin typeface="+mn-lt"/>
                <a:ea typeface="+mn-ea"/>
                <a:cs typeface="+mn-cs"/>
              </a:rPr>
              <a:t>Virtual meetings – dial in from home, office</a:t>
            </a:r>
          </a:p>
          <a:p>
            <a:pPr lvl="0"/>
            <a:r>
              <a:rPr lang="en-GB" sz="1200" kern="1200" dirty="0">
                <a:solidFill>
                  <a:schemeClr val="tx1"/>
                </a:solidFill>
                <a:effectLst/>
                <a:latin typeface="+mn-lt"/>
                <a:ea typeface="+mn-ea"/>
                <a:cs typeface="+mn-cs"/>
              </a:rPr>
              <a:t>Capacity of meeting room/area to be calculated </a:t>
            </a:r>
          </a:p>
          <a:p>
            <a:pPr lvl="0"/>
            <a:r>
              <a:rPr lang="en-GB" sz="1200" kern="1200" dirty="0">
                <a:solidFill>
                  <a:schemeClr val="tx1"/>
                </a:solidFill>
                <a:effectLst/>
                <a:latin typeface="+mn-lt"/>
                <a:ea typeface="+mn-ea"/>
                <a:cs typeface="+mn-cs"/>
              </a:rPr>
              <a:t>Stripped back attendees – who needs to attend to make the meetings effective</a:t>
            </a:r>
          </a:p>
          <a:p>
            <a:pPr lvl="0"/>
            <a:r>
              <a:rPr lang="en-GB" sz="1200" kern="1200" dirty="0">
                <a:solidFill>
                  <a:schemeClr val="tx1"/>
                </a:solidFill>
                <a:effectLst/>
                <a:latin typeface="+mn-lt"/>
                <a:ea typeface="+mn-ea"/>
                <a:cs typeface="+mn-cs"/>
              </a:rPr>
              <a:t>Signage in meeting room</a:t>
            </a:r>
          </a:p>
          <a:p>
            <a:pPr lvl="0"/>
            <a:r>
              <a:rPr lang="en-GB" sz="1200" kern="1200" dirty="0">
                <a:solidFill>
                  <a:schemeClr val="tx1"/>
                </a:solidFill>
                <a:effectLst/>
                <a:latin typeface="+mn-lt"/>
                <a:ea typeface="+mn-ea"/>
                <a:cs typeface="+mn-cs"/>
              </a:rPr>
              <a:t>Floor markings for attendee to stand on </a:t>
            </a:r>
          </a:p>
          <a:p>
            <a:r>
              <a:rPr lang="en-GB" sz="1200" kern="1200" dirty="0">
                <a:solidFill>
                  <a:schemeClr val="tx1"/>
                </a:solidFill>
                <a:effectLst/>
                <a:latin typeface="+mn-lt"/>
                <a:ea typeface="+mn-ea"/>
                <a:cs typeface="+mn-cs"/>
              </a:rPr>
              <a:t>Leader standard work to reflect protocol</a:t>
            </a:r>
          </a:p>
        </p:txBody>
      </p:sp>
      <p:sp>
        <p:nvSpPr>
          <p:cNvPr id="4" name="Slide Number Placeholder 3"/>
          <p:cNvSpPr>
            <a:spLocks noGrp="1"/>
          </p:cNvSpPr>
          <p:nvPr>
            <p:ph type="sldNum" sz="quarter" idx="5"/>
          </p:nvPr>
        </p:nvSpPr>
        <p:spPr/>
        <p:txBody>
          <a:bodyPr/>
          <a:lstStyle/>
          <a:p>
            <a:fld id="{B260DF91-AD4F-0449-B053-D3C621454F59}" type="slidenum">
              <a:rPr lang="en-US" smtClean="0"/>
              <a:t>17</a:t>
            </a:fld>
            <a:endParaRPr lang="en-US"/>
          </a:p>
        </p:txBody>
      </p:sp>
    </p:spTree>
    <p:extLst>
      <p:ext uri="{BB962C8B-B14F-4D97-AF65-F5344CB8AC3E}">
        <p14:creationId xmlns:p14="http://schemas.microsoft.com/office/powerpoint/2010/main" val="1384211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18: Summary</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we will conclude our webinar with a summary of what we have covered.</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Start with a plan in a window that makes sense in your context</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Develop clear success goals and KPIs</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Use Tier structure to </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Set expectations</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Review performance daily</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Escalate issues when required</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Use Leader Standard work to create habits</a:t>
            </a:r>
            <a:endParaRPr lang="en-GB"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Increase leader visibility through Go See activities</a:t>
            </a:r>
            <a:endParaRPr lang="en-GB" sz="11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Create the structure that supports the performance, behaviour &amp; culture needed for your business success</a:t>
            </a:r>
            <a:endParaRPr lang="en-GB" sz="11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60DF91-AD4F-0449-B053-D3C621454F59}" type="slidenum">
              <a:rPr lang="en-US" smtClean="0"/>
              <a:t>18</a:t>
            </a:fld>
            <a:endParaRPr lang="en-US"/>
          </a:p>
        </p:txBody>
      </p:sp>
    </p:spTree>
    <p:extLst>
      <p:ext uri="{BB962C8B-B14F-4D97-AF65-F5344CB8AC3E}">
        <p14:creationId xmlns:p14="http://schemas.microsoft.com/office/powerpoint/2010/main" val="378985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 Contents Slide</a:t>
            </a:r>
          </a:p>
          <a:p>
            <a:r>
              <a:rPr lang="en-GB" sz="1200" kern="1200" dirty="0">
                <a:solidFill>
                  <a:schemeClr val="tx1"/>
                </a:solidFill>
                <a:effectLst/>
                <a:latin typeface="+mn-lt"/>
                <a:ea typeface="+mn-ea"/>
                <a:cs typeface="+mn-cs"/>
              </a:rPr>
              <a:t>In this webinar we are going to talk about the daily management routines that can help your business achieve its goals,</a:t>
            </a:r>
          </a:p>
          <a:p>
            <a:r>
              <a:rPr lang="en-GB" sz="1200" kern="1200" dirty="0">
                <a:solidFill>
                  <a:schemeClr val="tx1"/>
                </a:solidFill>
                <a:effectLst/>
                <a:latin typeface="+mn-lt"/>
                <a:ea typeface="+mn-ea"/>
                <a:cs typeface="+mn-cs"/>
              </a:rPr>
              <a:t>by reinforcing on a daily basis the correct focus and behaviours required throughout the business at all levels.</a:t>
            </a:r>
          </a:p>
          <a:p>
            <a:r>
              <a:rPr lang="en-GB" sz="1200" kern="1200" dirty="0">
                <a:solidFill>
                  <a:schemeClr val="tx1"/>
                </a:solidFill>
                <a:effectLst/>
                <a:latin typeface="+mn-lt"/>
                <a:ea typeface="+mn-ea"/>
                <a:cs typeface="+mn-cs"/>
              </a:rPr>
              <a:t>We are going to cover the following,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are daily management routines, and how they can help your business improve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Why do we need them now , in the current climate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Link to business planning, in the new paradigm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Daily morning meeting structure, what it is, and how does it work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Cross-functional planning, how to improve how we manage key interdependencies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Leader standard work, who, what, where and when key actions need to take place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Leader visibility – a structured engagement of teams and individuals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system for daily management routines where we combine the parts to make the whole</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2</a:t>
            </a:fld>
            <a:endParaRPr lang="en-US"/>
          </a:p>
        </p:txBody>
      </p:sp>
    </p:spTree>
    <p:extLst>
      <p:ext uri="{BB962C8B-B14F-4D97-AF65-F5344CB8AC3E}">
        <p14:creationId xmlns:p14="http://schemas.microsoft.com/office/powerpoint/2010/main" val="367545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 What are daily management routines</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are daily management routine?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are a continuous process of daily actions undertaken by leaders to reinforce the culture and behaviours required to;</a:t>
            </a:r>
            <a:endParaRPr lang="en-GB" sz="11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Engage employees</a:t>
            </a:r>
            <a:endParaRPr lang="en-GB" sz="11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Solve problems</a:t>
            </a:r>
            <a:endParaRPr lang="en-GB" sz="11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Achieve business goals</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if we think about the teams in our businesses, and ask ourselves.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 they know if they are having a good day?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if we also ask, do they know the actions that need to be completed to increase the likelihood of having a good day.</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say, one of the ways we know it’s a good day is when we have hit our planned production.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can we ensure we hit our plan?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we need to know what the plan is.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We would assume the team need to see that plan and that they would need see that plan before they start work that day.</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a daily routine could be to post the plan for the next day prior to the end of shift of the previous day.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means that the actions support the team having a good day by ensuring the plan is clearly communicated.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we have the behaviours and action to ensure the plan is known.</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how do we know are on target to hit our plan?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further actions to review our adherence to plan regularly throughout the day backed up by management review.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order to ensure we have this focus continually and make it habitual we need these actions performed on a daily basis by the same people, at the same time, every day. Now we must ensure this habit is sustained by a combination of visual management, process confirmation and leader checks.</a:t>
            </a:r>
            <a:endParaRPr lang="en-GB"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3</a:t>
            </a:fld>
            <a:endParaRPr lang="en-US"/>
          </a:p>
        </p:txBody>
      </p:sp>
    </p:spTree>
    <p:extLst>
      <p:ext uri="{BB962C8B-B14F-4D97-AF65-F5344CB8AC3E}">
        <p14:creationId xmlns:p14="http://schemas.microsoft.com/office/powerpoint/2010/main" val="17786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 Are we on Course?</a:t>
            </a:r>
          </a:p>
          <a:p>
            <a:r>
              <a:rPr lang="en-GB" sz="1200" kern="1200" dirty="0">
                <a:solidFill>
                  <a:schemeClr val="tx1"/>
                </a:solidFill>
                <a:effectLst/>
                <a:latin typeface="+mn-lt"/>
                <a:ea typeface="+mn-ea"/>
                <a:cs typeface="+mn-cs"/>
              </a:rPr>
              <a:t>To demonstrate what is meant by this, I would like you to picture yourself as the captain of a Boat, </a:t>
            </a:r>
          </a:p>
          <a:p>
            <a:r>
              <a:rPr lang="en-GB" sz="1200" b="1" u="sng" kern="1200" dirty="0">
                <a:solidFill>
                  <a:schemeClr val="tx1"/>
                </a:solidFill>
                <a:effectLst/>
                <a:latin typeface="+mn-lt"/>
                <a:ea typeface="+mn-ea"/>
                <a:cs typeface="+mn-cs"/>
              </a:rPr>
              <a:t>ANIMATION 1</a:t>
            </a:r>
            <a:r>
              <a:rPr lang="en-GB" sz="1200" kern="1200" dirty="0">
                <a:solidFill>
                  <a:schemeClr val="tx1"/>
                </a:solidFill>
                <a:effectLst/>
                <a:latin typeface="+mn-lt"/>
                <a:ea typeface="+mn-ea"/>
                <a:cs typeface="+mn-cs"/>
              </a:rPr>
              <a:t> : ahead of you, you have a journey to an island. You have to reach this island in 4 days to drop off your passengers. So you set off toward the island, but after 4 days the boat doesn’t arrive at the island. </a:t>
            </a:r>
          </a:p>
          <a:p>
            <a:r>
              <a:rPr lang="en-GB" sz="1200" b="1" u="sng" kern="1200" dirty="0">
                <a:solidFill>
                  <a:schemeClr val="tx1"/>
                </a:solidFill>
                <a:effectLst/>
                <a:latin typeface="+mn-lt"/>
                <a:ea typeface="+mn-ea"/>
                <a:cs typeface="+mn-cs"/>
              </a:rPr>
              <a:t>ANIMATION 2</a:t>
            </a:r>
            <a:r>
              <a:rPr lang="en-GB" sz="1200" kern="1200" dirty="0">
                <a:solidFill>
                  <a:schemeClr val="tx1"/>
                </a:solidFill>
                <a:effectLst/>
                <a:latin typeface="+mn-lt"/>
                <a:ea typeface="+mn-ea"/>
                <a:cs typeface="+mn-cs"/>
              </a:rPr>
              <a:t> : You now check where you are and find you have sailed off course and now have 3 days travel to get to the island, totalling journey time of 7 days.</a:t>
            </a:r>
          </a:p>
          <a:p>
            <a:r>
              <a:rPr lang="en-GB" sz="1200" b="1" u="sng" kern="1200" dirty="0">
                <a:solidFill>
                  <a:schemeClr val="tx1"/>
                </a:solidFill>
                <a:effectLst/>
                <a:latin typeface="+mn-lt"/>
                <a:ea typeface="+mn-ea"/>
                <a:cs typeface="+mn-cs"/>
              </a:rPr>
              <a:t>ANIMATION 3</a:t>
            </a:r>
            <a:r>
              <a:rPr lang="en-GB" sz="1200" kern="1200" dirty="0">
                <a:solidFill>
                  <a:schemeClr val="tx1"/>
                </a:solidFill>
                <a:effectLst/>
                <a:latin typeface="+mn-lt"/>
                <a:ea typeface="+mn-ea"/>
                <a:cs typeface="+mn-cs"/>
              </a:rPr>
              <a:t> : Now picture if you head off on the same journey, however this time</a:t>
            </a:r>
          </a:p>
          <a:p>
            <a:r>
              <a:rPr lang="en-GB" sz="1200" kern="1200" dirty="0">
                <a:solidFill>
                  <a:schemeClr val="tx1"/>
                </a:solidFill>
                <a:effectLst/>
                <a:latin typeface="+mn-lt"/>
                <a:ea typeface="+mn-ea"/>
                <a:cs typeface="+mn-cs"/>
              </a:rPr>
              <a:t>You check the course and heading and correct on a daily basis. The course corrections would not be as drastic as in scenario 1</a:t>
            </a:r>
          </a:p>
          <a:p>
            <a:r>
              <a:rPr lang="en-GB" sz="1200" kern="1200" dirty="0">
                <a:solidFill>
                  <a:schemeClr val="tx1"/>
                </a:solidFill>
                <a:effectLst/>
                <a:latin typeface="+mn-lt"/>
                <a:ea typeface="+mn-ea"/>
                <a:cs typeface="+mn-cs"/>
              </a:rPr>
              <a:t>and the journey would be less , however the journey will still take longer than the desired 4 days. </a:t>
            </a:r>
          </a:p>
          <a:p>
            <a:r>
              <a:rPr lang="en-GB" sz="1200" b="1" u="sng" kern="1200" dirty="0">
                <a:solidFill>
                  <a:schemeClr val="tx1"/>
                </a:solidFill>
                <a:effectLst/>
                <a:latin typeface="+mn-lt"/>
                <a:ea typeface="+mn-ea"/>
                <a:cs typeface="+mn-cs"/>
              </a:rPr>
              <a:t>ANIMATION 4</a:t>
            </a:r>
            <a:r>
              <a:rPr lang="en-GB" sz="1200" kern="1200" dirty="0">
                <a:solidFill>
                  <a:schemeClr val="tx1"/>
                </a:solidFill>
                <a:effectLst/>
                <a:latin typeface="+mn-lt"/>
                <a:ea typeface="+mn-ea"/>
                <a:cs typeface="+mn-cs"/>
              </a:rPr>
              <a:t> : Now picture that you head off on the same journey, however this time</a:t>
            </a:r>
          </a:p>
          <a:p>
            <a:r>
              <a:rPr lang="en-GB" sz="1200" kern="1200" dirty="0">
                <a:solidFill>
                  <a:schemeClr val="tx1"/>
                </a:solidFill>
                <a:effectLst/>
                <a:latin typeface="+mn-lt"/>
                <a:ea typeface="+mn-ea"/>
                <a:cs typeface="+mn-cs"/>
              </a:rPr>
              <a:t>you check the course and heading on an hourly basis. The more frequent and minor corrections would keep the ship on course and we would arrive on time at 4 days. </a:t>
            </a:r>
          </a:p>
          <a:p>
            <a:r>
              <a:rPr lang="en-GB" sz="1200" kern="1200" dirty="0">
                <a:solidFill>
                  <a:schemeClr val="tx1"/>
                </a:solidFill>
                <a:effectLst/>
                <a:latin typeface="+mn-lt"/>
                <a:ea typeface="+mn-ea"/>
                <a:cs typeface="+mn-cs"/>
              </a:rPr>
              <a:t>So if we think about the boat as your business and the island as your targets, then we can see that it makes sense to regularly review performance and correct our course. </a:t>
            </a:r>
          </a:p>
          <a:p>
            <a:r>
              <a:rPr lang="en-GB" sz="1200" kern="1200" dirty="0">
                <a:solidFill>
                  <a:schemeClr val="tx1"/>
                </a:solidFill>
                <a:effectLst/>
                <a:latin typeface="+mn-lt"/>
                <a:ea typeface="+mn-ea"/>
                <a:cs typeface="+mn-cs"/>
              </a:rPr>
              <a:t>In order to facilitate this we use daily management routines to build in structure and behaviours that support this. These are the ideas that we will be discussing as we move forward.</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4</a:t>
            </a:fld>
            <a:endParaRPr lang="en-US"/>
          </a:p>
        </p:txBody>
      </p:sp>
    </p:spTree>
    <p:extLst>
      <p:ext uri="{BB962C8B-B14F-4D97-AF65-F5344CB8AC3E}">
        <p14:creationId xmlns:p14="http://schemas.microsoft.com/office/powerpoint/2010/main" val="360243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 Why Now? </a:t>
            </a:r>
          </a:p>
          <a:p>
            <a:r>
              <a:rPr lang="en-GB" sz="1200" kern="1200" dirty="0">
                <a:solidFill>
                  <a:schemeClr val="tx1"/>
                </a:solidFill>
                <a:effectLst/>
                <a:latin typeface="+mn-lt"/>
                <a:ea typeface="+mn-ea"/>
                <a:cs typeface="+mn-cs"/>
              </a:rPr>
              <a:t>So why are we talking about this now? </a:t>
            </a:r>
          </a:p>
          <a:p>
            <a:r>
              <a:rPr lang="en-GB" sz="1200" kern="1200" dirty="0">
                <a:solidFill>
                  <a:schemeClr val="tx1"/>
                </a:solidFill>
                <a:effectLst/>
                <a:latin typeface="+mn-lt"/>
                <a:ea typeface="+mn-ea"/>
                <a:cs typeface="+mn-cs"/>
              </a:rPr>
              <a:t>Well with the Covid-19 crisis and the ongoing economic uncertainty,</a:t>
            </a:r>
          </a:p>
          <a:p>
            <a:r>
              <a:rPr lang="en-GB" sz="1200" kern="1200" dirty="0">
                <a:solidFill>
                  <a:schemeClr val="tx1"/>
                </a:solidFill>
                <a:effectLst/>
                <a:latin typeface="+mn-lt"/>
                <a:ea typeface="+mn-ea"/>
                <a:cs typeface="+mn-cs"/>
              </a:rPr>
              <a:t>we are going into a time with potentially severe pressure placed on business. </a:t>
            </a:r>
          </a:p>
          <a:p>
            <a:r>
              <a:rPr lang="en-GB" sz="1200" kern="1200" dirty="0">
                <a:solidFill>
                  <a:schemeClr val="tx1"/>
                </a:solidFill>
                <a:effectLst/>
                <a:latin typeface="+mn-lt"/>
                <a:ea typeface="+mn-ea"/>
                <a:cs typeface="+mn-cs"/>
              </a:rPr>
              <a:t>We could be looking at </a:t>
            </a:r>
          </a:p>
          <a:p>
            <a:r>
              <a:rPr lang="en-GB" sz="1200" b="1" u="sng" kern="1200" dirty="0">
                <a:solidFill>
                  <a:schemeClr val="tx1"/>
                </a:solidFill>
                <a:effectLst/>
                <a:latin typeface="+mn-lt"/>
                <a:ea typeface="+mn-ea"/>
                <a:cs typeface="+mn-cs"/>
              </a:rPr>
              <a:t>ANIMATION 1</a:t>
            </a:r>
            <a:r>
              <a:rPr lang="en-GB" sz="1200" kern="1200" dirty="0">
                <a:solidFill>
                  <a:schemeClr val="tx1"/>
                </a:solidFill>
                <a:effectLst/>
                <a:latin typeface="+mn-lt"/>
                <a:ea typeface="+mn-ea"/>
                <a:cs typeface="+mn-cs"/>
              </a:rPr>
              <a:t> : lower sales, </a:t>
            </a:r>
          </a:p>
          <a:p>
            <a:r>
              <a:rPr lang="en-GB" sz="1200" b="1" u="sng" kern="1200" dirty="0">
                <a:solidFill>
                  <a:schemeClr val="tx1"/>
                </a:solidFill>
                <a:effectLst/>
                <a:latin typeface="+mn-lt"/>
                <a:ea typeface="+mn-ea"/>
                <a:cs typeface="+mn-cs"/>
              </a:rPr>
              <a:t>ANIMATION 2</a:t>
            </a:r>
            <a:r>
              <a:rPr lang="en-GB" sz="1200" kern="1200" dirty="0">
                <a:solidFill>
                  <a:schemeClr val="tx1"/>
                </a:solidFill>
                <a:effectLst/>
                <a:latin typeface="+mn-lt"/>
                <a:ea typeface="+mn-ea"/>
                <a:cs typeface="+mn-cs"/>
              </a:rPr>
              <a:t> : restricted cash flow, </a:t>
            </a:r>
          </a:p>
          <a:p>
            <a:r>
              <a:rPr lang="en-GB" sz="1200" b="1" u="sng" kern="1200" dirty="0">
                <a:solidFill>
                  <a:schemeClr val="tx1"/>
                </a:solidFill>
                <a:effectLst/>
                <a:latin typeface="+mn-lt"/>
                <a:ea typeface="+mn-ea"/>
                <a:cs typeface="+mn-cs"/>
              </a:rPr>
              <a:t>ANIMATION 3</a:t>
            </a:r>
            <a:r>
              <a:rPr lang="en-GB" sz="1200" kern="1200" dirty="0">
                <a:solidFill>
                  <a:schemeClr val="tx1"/>
                </a:solidFill>
                <a:effectLst/>
                <a:latin typeface="+mn-lt"/>
                <a:ea typeface="+mn-ea"/>
                <a:cs typeface="+mn-cs"/>
              </a:rPr>
              <a:t> : supply chain difficulties </a:t>
            </a:r>
          </a:p>
          <a:p>
            <a:r>
              <a:rPr lang="en-GB" sz="1200" b="1" u="sng" kern="1200" dirty="0">
                <a:solidFill>
                  <a:schemeClr val="tx1"/>
                </a:solidFill>
                <a:effectLst/>
                <a:latin typeface="+mn-lt"/>
                <a:ea typeface="+mn-ea"/>
                <a:cs typeface="+mn-cs"/>
              </a:rPr>
              <a:t>ANIMATION 4</a:t>
            </a:r>
            <a:r>
              <a:rPr lang="en-GB" sz="1200" kern="1200" dirty="0">
                <a:solidFill>
                  <a:schemeClr val="tx1"/>
                </a:solidFill>
                <a:effectLst/>
                <a:latin typeface="+mn-lt"/>
                <a:ea typeface="+mn-ea"/>
                <a:cs typeface="+mn-cs"/>
              </a:rPr>
              <a:t> : reduced capacity or</a:t>
            </a:r>
          </a:p>
          <a:p>
            <a:r>
              <a:rPr lang="en-GB" sz="1200" b="1" u="sng" kern="1200" dirty="0">
                <a:solidFill>
                  <a:schemeClr val="tx1"/>
                </a:solidFill>
                <a:effectLst/>
                <a:latin typeface="+mn-lt"/>
                <a:ea typeface="+mn-ea"/>
                <a:cs typeface="+mn-cs"/>
              </a:rPr>
              <a:t>ANIMATION 5 &amp; 6</a:t>
            </a:r>
            <a:r>
              <a:rPr lang="en-GB" sz="1200" kern="1200" dirty="0">
                <a:solidFill>
                  <a:schemeClr val="tx1"/>
                </a:solidFill>
                <a:effectLst/>
                <a:latin typeface="+mn-lt"/>
                <a:ea typeface="+mn-ea"/>
                <a:cs typeface="+mn-cs"/>
              </a:rPr>
              <a:t> : to name just a few.</a:t>
            </a:r>
          </a:p>
          <a:p>
            <a:r>
              <a:rPr lang="en-GB" sz="1200" kern="1200" dirty="0">
                <a:solidFill>
                  <a:schemeClr val="tx1"/>
                </a:solidFill>
                <a:effectLst/>
                <a:latin typeface="+mn-lt"/>
                <a:ea typeface="+mn-ea"/>
                <a:cs typeface="+mn-cs"/>
              </a:rPr>
              <a:t>Due to these unprecedented times your business could be facing one, some or even all of these issues. </a:t>
            </a:r>
          </a:p>
          <a:p>
            <a:r>
              <a:rPr lang="en-GB" sz="1200" kern="1200" dirty="0">
                <a:solidFill>
                  <a:schemeClr val="tx1"/>
                </a:solidFill>
                <a:effectLst/>
                <a:latin typeface="+mn-lt"/>
                <a:ea typeface="+mn-ea"/>
                <a:cs typeface="+mn-cs"/>
              </a:rPr>
              <a:t>This pressure could mean a change in your operating model to adjust to the new “normal” </a:t>
            </a:r>
          </a:p>
          <a:p>
            <a:r>
              <a:rPr lang="en-GB" sz="1200" kern="1200" dirty="0">
                <a:solidFill>
                  <a:schemeClr val="tx1"/>
                </a:solidFill>
                <a:effectLst/>
                <a:latin typeface="+mn-lt"/>
                <a:ea typeface="+mn-ea"/>
                <a:cs typeface="+mn-cs"/>
              </a:rPr>
              <a:t>and the structures we are talking about today can help position your internal resources to help you to adjust.</a:t>
            </a:r>
          </a:p>
          <a:p>
            <a:r>
              <a:rPr lang="en-GB" sz="1200" b="1" u="sng" kern="1200" dirty="0">
                <a:solidFill>
                  <a:schemeClr val="tx1"/>
                </a:solidFill>
                <a:effectLst/>
                <a:latin typeface="+mn-lt"/>
                <a:ea typeface="+mn-ea"/>
                <a:cs typeface="+mn-cs"/>
              </a:rPr>
              <a:t>ANIMATION 7</a:t>
            </a:r>
            <a:r>
              <a:rPr lang="en-GB" sz="1200" kern="1200" dirty="0">
                <a:solidFill>
                  <a:schemeClr val="tx1"/>
                </a:solidFill>
                <a:effectLst/>
                <a:latin typeface="+mn-lt"/>
                <a:ea typeface="+mn-ea"/>
                <a:cs typeface="+mn-cs"/>
              </a:rPr>
              <a:t> : So the need for coordination of people and resources has potentially never been greater and the need to be agile and responsive could make all the difference. </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5</a:t>
            </a:fld>
            <a:endParaRPr lang="en-US"/>
          </a:p>
        </p:txBody>
      </p:sp>
    </p:spTree>
    <p:extLst>
      <p:ext uri="{BB962C8B-B14F-4D97-AF65-F5344CB8AC3E}">
        <p14:creationId xmlns:p14="http://schemas.microsoft.com/office/powerpoint/2010/main" val="426632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6: co-ordination of the whole.</a:t>
            </a:r>
          </a:p>
          <a:p>
            <a:r>
              <a:rPr lang="en-GB" sz="1200" kern="1200" dirty="0">
                <a:solidFill>
                  <a:schemeClr val="tx1"/>
                </a:solidFill>
                <a:effectLst/>
                <a:latin typeface="+mn-lt"/>
                <a:ea typeface="+mn-ea"/>
                <a:cs typeface="+mn-cs"/>
              </a:rPr>
              <a:t>To be agile and responsive we need to think about how we coordinate our whole organisation. </a:t>
            </a:r>
          </a:p>
          <a:p>
            <a:r>
              <a:rPr lang="en-GB" sz="1200" kern="1200" dirty="0">
                <a:solidFill>
                  <a:schemeClr val="tx1"/>
                </a:solidFill>
                <a:effectLst/>
                <a:latin typeface="+mn-lt"/>
                <a:ea typeface="+mn-ea"/>
                <a:cs typeface="+mn-cs"/>
              </a:rPr>
              <a:t>To help this we must highlight the key interdependencies.</a:t>
            </a:r>
          </a:p>
          <a:p>
            <a:r>
              <a:rPr lang="en-GB" sz="1200" kern="1200" dirty="0">
                <a:solidFill>
                  <a:schemeClr val="tx1"/>
                </a:solidFill>
                <a:effectLst/>
                <a:latin typeface="+mn-lt"/>
                <a:ea typeface="+mn-ea"/>
                <a:cs typeface="+mn-cs"/>
              </a:rPr>
              <a:t>What we sell informs what we make </a:t>
            </a:r>
          </a:p>
          <a:p>
            <a:r>
              <a:rPr lang="en-GB" sz="1200" kern="1200" dirty="0">
                <a:solidFill>
                  <a:schemeClr val="tx1"/>
                </a:solidFill>
                <a:effectLst/>
                <a:latin typeface="+mn-lt"/>
                <a:ea typeface="+mn-ea"/>
                <a:cs typeface="+mn-cs"/>
              </a:rPr>
              <a:t>When we deliver informs when we will get paid</a:t>
            </a:r>
          </a:p>
          <a:p>
            <a:r>
              <a:rPr lang="en-GB" sz="1200" kern="1200" dirty="0">
                <a:solidFill>
                  <a:schemeClr val="tx1"/>
                </a:solidFill>
                <a:effectLst/>
                <a:latin typeface="+mn-lt"/>
                <a:ea typeface="+mn-ea"/>
                <a:cs typeface="+mn-cs"/>
              </a:rPr>
              <a:t>When &amp; what we get paid informs when and what we can buy</a:t>
            </a:r>
          </a:p>
          <a:p>
            <a:r>
              <a:rPr lang="en-GB" sz="1200" kern="1200" dirty="0">
                <a:solidFill>
                  <a:schemeClr val="tx1"/>
                </a:solidFill>
                <a:effectLst/>
                <a:latin typeface="+mn-lt"/>
                <a:ea typeface="+mn-ea"/>
                <a:cs typeface="+mn-cs"/>
              </a:rPr>
              <a:t>What inventory we hold informs what we can build </a:t>
            </a:r>
          </a:p>
          <a:p>
            <a:r>
              <a:rPr lang="en-GB" sz="1200" kern="1200" dirty="0">
                <a:solidFill>
                  <a:schemeClr val="tx1"/>
                </a:solidFill>
                <a:effectLst/>
                <a:latin typeface="+mn-lt"/>
                <a:ea typeface="+mn-ea"/>
                <a:cs typeface="+mn-cs"/>
              </a:rPr>
              <a:t>What we can build informs what we can sell</a:t>
            </a:r>
          </a:p>
          <a:p>
            <a:r>
              <a:rPr lang="en-GB" sz="1200" kern="1200" dirty="0">
                <a:solidFill>
                  <a:schemeClr val="tx1"/>
                </a:solidFill>
                <a:effectLst/>
                <a:latin typeface="+mn-lt"/>
                <a:ea typeface="+mn-ea"/>
                <a:cs typeface="+mn-cs"/>
              </a:rPr>
              <a:t>And it goes on.</a:t>
            </a:r>
          </a:p>
          <a:p>
            <a:r>
              <a:rPr lang="en-GB" sz="1200" kern="1200" dirty="0">
                <a:solidFill>
                  <a:schemeClr val="tx1"/>
                </a:solidFill>
                <a:effectLst/>
                <a:latin typeface="+mn-lt"/>
                <a:ea typeface="+mn-ea"/>
                <a:cs typeface="+mn-cs"/>
              </a:rPr>
              <a:t>What we need now potentially more than ever, are these processes, outputs and interdependencies being discussed in a structure way regularly. </a:t>
            </a:r>
          </a:p>
          <a:p>
            <a:r>
              <a:rPr lang="en-GB" sz="1200" kern="1200" dirty="0">
                <a:solidFill>
                  <a:schemeClr val="tx1"/>
                </a:solidFill>
                <a:effectLst/>
                <a:latin typeface="+mn-lt"/>
                <a:ea typeface="+mn-ea"/>
                <a:cs typeface="+mn-cs"/>
              </a:rPr>
              <a:t>When we talk to some business owners and managers a response we often get is “we don’t need to do this every day”. </a:t>
            </a:r>
          </a:p>
          <a:p>
            <a:r>
              <a:rPr lang="en-GB" sz="1200" kern="1200" dirty="0">
                <a:solidFill>
                  <a:schemeClr val="tx1"/>
                </a:solidFill>
                <a:effectLst/>
                <a:latin typeface="+mn-lt"/>
                <a:ea typeface="+mn-ea"/>
                <a:cs typeface="+mn-cs"/>
              </a:rPr>
              <a:t>If you are thinking this now I would like you to consider the following</a:t>
            </a:r>
          </a:p>
          <a:p>
            <a:r>
              <a:rPr lang="en-GB" sz="1200" kern="1200" dirty="0">
                <a:solidFill>
                  <a:schemeClr val="tx1"/>
                </a:solidFill>
                <a:effectLst/>
                <a:latin typeface="+mn-lt"/>
                <a:ea typeface="+mn-ea"/>
                <a:cs typeface="+mn-cs"/>
              </a:rPr>
              <a:t>Say you have a business with 50 people, across 6 departments with 20 interdependencies all linked in a flow that delivers to the customer. </a:t>
            </a:r>
          </a:p>
          <a:p>
            <a:r>
              <a:rPr lang="en-GB" sz="1200" kern="1200" dirty="0">
                <a:solidFill>
                  <a:schemeClr val="tx1"/>
                </a:solidFill>
                <a:effectLst/>
                <a:latin typeface="+mn-lt"/>
                <a:ea typeface="+mn-ea"/>
                <a:cs typeface="+mn-cs"/>
              </a:rPr>
              <a:t>Now let’s consider how many decisions a day you make, </a:t>
            </a:r>
          </a:p>
          <a:p>
            <a:r>
              <a:rPr lang="en-GB" sz="1200" kern="1200" dirty="0">
                <a:solidFill>
                  <a:schemeClr val="tx1"/>
                </a:solidFill>
                <a:effectLst/>
                <a:latin typeface="+mn-lt"/>
                <a:ea typeface="+mn-ea"/>
                <a:cs typeface="+mn-cs"/>
              </a:rPr>
              <a:t>is it 1?</a:t>
            </a:r>
          </a:p>
          <a:p>
            <a:r>
              <a:rPr lang="en-GB" sz="1200" kern="1200" dirty="0">
                <a:solidFill>
                  <a:schemeClr val="tx1"/>
                </a:solidFill>
                <a:effectLst/>
                <a:latin typeface="+mn-lt"/>
                <a:ea typeface="+mn-ea"/>
                <a:cs typeface="+mn-cs"/>
              </a:rPr>
              <a:t>is it 2?</a:t>
            </a:r>
          </a:p>
          <a:p>
            <a:r>
              <a:rPr lang="en-GB" sz="1200" kern="1200" dirty="0">
                <a:solidFill>
                  <a:schemeClr val="tx1"/>
                </a:solidFill>
                <a:effectLst/>
                <a:latin typeface="+mn-lt"/>
                <a:ea typeface="+mn-ea"/>
                <a:cs typeface="+mn-cs"/>
              </a:rPr>
              <a:t>is it 10? </a:t>
            </a:r>
          </a:p>
          <a:p>
            <a:r>
              <a:rPr lang="en-GB" sz="1200" kern="1200" dirty="0">
                <a:solidFill>
                  <a:schemeClr val="tx1"/>
                </a:solidFill>
                <a:effectLst/>
                <a:latin typeface="+mn-lt"/>
                <a:ea typeface="+mn-ea"/>
                <a:cs typeface="+mn-cs"/>
              </a:rPr>
              <a:t>or is it 50? </a:t>
            </a:r>
          </a:p>
          <a:p>
            <a:r>
              <a:rPr lang="en-GB" sz="1200" kern="1200" dirty="0">
                <a:solidFill>
                  <a:schemeClr val="tx1"/>
                </a:solidFill>
                <a:effectLst/>
                <a:latin typeface="+mn-lt"/>
                <a:ea typeface="+mn-ea"/>
                <a:cs typeface="+mn-cs"/>
              </a:rPr>
              <a:t>Lets go for a conservative 10 decisions a day.</a:t>
            </a:r>
          </a:p>
          <a:p>
            <a:r>
              <a:rPr lang="en-GB" sz="1200" kern="1200" dirty="0">
                <a:solidFill>
                  <a:schemeClr val="tx1"/>
                </a:solidFill>
                <a:effectLst/>
                <a:latin typeface="+mn-lt"/>
                <a:ea typeface="+mn-ea"/>
                <a:cs typeface="+mn-cs"/>
              </a:rPr>
              <a:t>Now we have 50 people who are all individually making, 10 decisions a day, all with the best of intentions. </a:t>
            </a:r>
          </a:p>
          <a:p>
            <a:r>
              <a:rPr lang="en-GB" sz="1200" kern="1200" dirty="0">
                <a:solidFill>
                  <a:schemeClr val="tx1"/>
                </a:solidFill>
                <a:effectLst/>
                <a:latin typeface="+mn-lt"/>
                <a:ea typeface="+mn-ea"/>
                <a:cs typeface="+mn-cs"/>
              </a:rPr>
              <a:t>What are the chances that those 500 decisions are collectively driving your business to deliver better for your customer and for the business? </a:t>
            </a:r>
          </a:p>
          <a:p>
            <a:r>
              <a:rPr lang="en-GB" sz="1200" kern="1200" dirty="0">
                <a:solidFill>
                  <a:schemeClr val="tx1"/>
                </a:solidFill>
                <a:effectLst/>
                <a:latin typeface="+mn-lt"/>
                <a:ea typeface="+mn-ea"/>
                <a:cs typeface="+mn-cs"/>
              </a:rPr>
              <a:t>This is not even with the added layer of complexity we are having to deal with in the aftermath of the Covid-19 crisis.</a:t>
            </a:r>
          </a:p>
          <a:p>
            <a:r>
              <a:rPr lang="en-GB" sz="1200" kern="1200" dirty="0">
                <a:solidFill>
                  <a:schemeClr val="tx1"/>
                </a:solidFill>
                <a:effectLst/>
                <a:latin typeface="+mn-lt"/>
                <a:ea typeface="+mn-ea"/>
                <a:cs typeface="+mn-cs"/>
              </a:rPr>
              <a:t>Now imagine those people are making those decision having been given the most up to date direction that day. </a:t>
            </a:r>
          </a:p>
          <a:p>
            <a:r>
              <a:rPr lang="en-GB" sz="1200" kern="1200" dirty="0">
                <a:solidFill>
                  <a:schemeClr val="tx1"/>
                </a:solidFill>
                <a:effectLst/>
                <a:latin typeface="+mn-lt"/>
                <a:ea typeface="+mn-ea"/>
                <a:cs typeface="+mn-cs"/>
              </a:rPr>
              <a:t>How much better would their decision making be? And in turn how much better would the performance of your business be.</a:t>
            </a:r>
          </a:p>
          <a:p>
            <a:r>
              <a:rPr lang="en-GB" sz="1200" kern="1200" dirty="0">
                <a:solidFill>
                  <a:schemeClr val="tx1"/>
                </a:solidFill>
                <a:effectLst/>
                <a:latin typeface="+mn-lt"/>
                <a:ea typeface="+mn-ea"/>
                <a:cs typeface="+mn-cs"/>
              </a:rPr>
              <a:t>We would have a much better chance of doing the RIGHT THING RIGHT.</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6</a:t>
            </a:fld>
            <a:endParaRPr lang="en-US"/>
          </a:p>
        </p:txBody>
      </p:sp>
    </p:spTree>
    <p:extLst>
      <p:ext uri="{BB962C8B-B14F-4D97-AF65-F5344CB8AC3E}">
        <p14:creationId xmlns:p14="http://schemas.microsoft.com/office/powerpoint/2010/main" val="356597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start with the plan</a:t>
            </a:r>
          </a:p>
          <a:p>
            <a:r>
              <a:rPr lang="en-GB" sz="1200" kern="1200" dirty="0">
                <a:solidFill>
                  <a:schemeClr val="tx1"/>
                </a:solidFill>
                <a:effectLst/>
                <a:latin typeface="+mn-lt"/>
                <a:ea typeface="+mn-ea"/>
                <a:cs typeface="+mn-cs"/>
              </a:rPr>
              <a:t>So where do we start? </a:t>
            </a:r>
          </a:p>
          <a:p>
            <a:r>
              <a:rPr lang="en-GB" sz="1200" kern="1200" dirty="0">
                <a:solidFill>
                  <a:schemeClr val="tx1"/>
                </a:solidFill>
                <a:effectLst/>
                <a:latin typeface="+mn-lt"/>
                <a:ea typeface="+mn-ea"/>
                <a:cs typeface="+mn-cs"/>
              </a:rPr>
              <a:t>Well the answer to this is quite straight forward in theory and a little harder in the current context. Simply put, we start with the plan for the business. What is the business trying to achieve and what does success look like. </a:t>
            </a:r>
          </a:p>
          <a:p>
            <a:r>
              <a:rPr lang="en-GB" sz="1200" kern="1200" dirty="0">
                <a:solidFill>
                  <a:schemeClr val="tx1"/>
                </a:solidFill>
                <a:effectLst/>
                <a:latin typeface="+mn-lt"/>
                <a:ea typeface="+mn-ea"/>
                <a:cs typeface="+mn-cs"/>
              </a:rPr>
              <a:t>Of course context is everything and this plan is no different. Pre Covid-19 a business may have developed a plan or strategy looking out 1 to 3 years. </a:t>
            </a:r>
          </a:p>
          <a:p>
            <a:r>
              <a:rPr lang="en-GB" sz="1200" kern="1200" dirty="0">
                <a:solidFill>
                  <a:schemeClr val="tx1"/>
                </a:solidFill>
                <a:effectLst/>
                <a:latin typeface="+mn-lt"/>
                <a:ea typeface="+mn-ea"/>
                <a:cs typeface="+mn-cs"/>
              </a:rPr>
              <a:t>The world we live in now is not the same for many businesses and this timeframe may be unrealistic. </a:t>
            </a:r>
          </a:p>
          <a:p>
            <a:r>
              <a:rPr lang="en-GB" sz="1200" kern="1200" dirty="0">
                <a:solidFill>
                  <a:schemeClr val="tx1"/>
                </a:solidFill>
                <a:effectLst/>
                <a:latin typeface="+mn-lt"/>
                <a:ea typeface="+mn-ea"/>
                <a:cs typeface="+mn-cs"/>
              </a:rPr>
              <a:t>The truth in the post Covid-19 landscape, is that businesses may need to be planning as close as 6 weeks out and adjusting, as their path becomes clearer. </a:t>
            </a:r>
          </a:p>
          <a:p>
            <a:r>
              <a:rPr lang="en-GB" sz="1200" kern="1200" dirty="0">
                <a:solidFill>
                  <a:schemeClr val="tx1"/>
                </a:solidFill>
                <a:effectLst/>
                <a:latin typeface="+mn-lt"/>
                <a:ea typeface="+mn-ea"/>
                <a:cs typeface="+mn-cs"/>
              </a:rPr>
              <a:t>This complexity in the environment and the shortening of the planning cycle is another clear reason that daily management routines are applicable as much, if not more than previously. </a:t>
            </a:r>
          </a:p>
          <a:p>
            <a:r>
              <a:rPr lang="en-GB" sz="1200" kern="1200" dirty="0">
                <a:solidFill>
                  <a:schemeClr val="tx1"/>
                </a:solidFill>
                <a:effectLst/>
                <a:latin typeface="+mn-lt"/>
                <a:ea typeface="+mn-ea"/>
                <a:cs typeface="+mn-cs"/>
              </a:rPr>
              <a:t>The plan should inform the measures that are critical to the business. For example, let’s say you are trying to achieve the following in the next 6 weeks.</a:t>
            </a:r>
          </a:p>
          <a:p>
            <a:r>
              <a:rPr lang="en-GB" sz="1200" kern="1200" dirty="0">
                <a:solidFill>
                  <a:schemeClr val="tx1"/>
                </a:solidFill>
                <a:effectLst/>
                <a:latin typeface="+mn-lt"/>
                <a:ea typeface="+mn-ea"/>
                <a:cs typeface="+mn-cs"/>
              </a:rPr>
              <a:t>£400,000 of sales</a:t>
            </a:r>
          </a:p>
          <a:p>
            <a:r>
              <a:rPr lang="en-GB" sz="1200" kern="1200" dirty="0">
                <a:solidFill>
                  <a:schemeClr val="tx1"/>
                </a:solidFill>
                <a:effectLst/>
                <a:latin typeface="+mn-lt"/>
                <a:ea typeface="+mn-ea"/>
                <a:cs typeface="+mn-cs"/>
              </a:rPr>
              <a:t>An Inventory level of less than £50,000 </a:t>
            </a:r>
          </a:p>
          <a:p>
            <a:r>
              <a:rPr lang="en-GB" sz="1200" kern="1200" dirty="0">
                <a:solidFill>
                  <a:schemeClr val="tx1"/>
                </a:solidFill>
                <a:effectLst/>
                <a:latin typeface="+mn-lt"/>
                <a:ea typeface="+mn-ea"/>
                <a:cs typeface="+mn-cs"/>
              </a:rPr>
              <a:t>And a reduced lead-time of 3 days </a:t>
            </a:r>
          </a:p>
          <a:p>
            <a:r>
              <a:rPr lang="en-GB" sz="1200" b="1" u="sng" kern="1200" dirty="0">
                <a:solidFill>
                  <a:schemeClr val="tx1"/>
                </a:solidFill>
                <a:effectLst/>
                <a:latin typeface="+mn-lt"/>
                <a:ea typeface="+mn-ea"/>
                <a:cs typeface="+mn-cs"/>
              </a:rPr>
              <a:t>ANIMATION 1 &amp; 2</a:t>
            </a:r>
            <a:r>
              <a:rPr lang="en-GB" sz="1200" kern="1200" dirty="0">
                <a:solidFill>
                  <a:schemeClr val="tx1"/>
                </a:solidFill>
                <a:effectLst/>
                <a:latin typeface="+mn-lt"/>
                <a:ea typeface="+mn-ea"/>
                <a:cs typeface="+mn-cs"/>
              </a:rPr>
              <a:t> these short term targets provide a measure for success that can then be translated into a big 3 for each department or area within the business. </a:t>
            </a:r>
          </a:p>
          <a:p>
            <a:r>
              <a:rPr lang="en-GB" sz="1200" kern="1200" dirty="0">
                <a:solidFill>
                  <a:schemeClr val="tx1"/>
                </a:solidFill>
                <a:effectLst/>
                <a:latin typeface="+mn-lt"/>
                <a:ea typeface="+mn-ea"/>
                <a:cs typeface="+mn-cs"/>
              </a:rPr>
              <a:t>In a number of companies, they call these ‘Big 3’ their WINs (What’s Important Now) (Kellogg’s use this terminology, as do a lot of automotive companies)</a:t>
            </a:r>
          </a:p>
          <a:p>
            <a:r>
              <a:rPr lang="en-GB" sz="1200" kern="1200" dirty="0">
                <a:solidFill>
                  <a:schemeClr val="tx1"/>
                </a:solidFill>
                <a:effectLst/>
                <a:latin typeface="+mn-lt"/>
                <a:ea typeface="+mn-ea"/>
                <a:cs typeface="+mn-cs"/>
              </a:rPr>
              <a:t>We then use the daily management routines set out in the rest of this webinar to reinforce the focus on these key areas of importance. </a:t>
            </a:r>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7</a:t>
            </a:fld>
            <a:endParaRPr lang="en-US"/>
          </a:p>
        </p:txBody>
      </p:sp>
    </p:spTree>
    <p:extLst>
      <p:ext uri="{BB962C8B-B14F-4D97-AF65-F5344CB8AC3E}">
        <p14:creationId xmlns:p14="http://schemas.microsoft.com/office/powerpoint/2010/main" val="177890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8: Cascading of the Plan</a:t>
            </a:r>
          </a:p>
          <a:p>
            <a:r>
              <a:rPr lang="en-GB" sz="1200" kern="1200" dirty="0">
                <a:solidFill>
                  <a:schemeClr val="tx1"/>
                </a:solidFill>
                <a:effectLst/>
                <a:latin typeface="+mn-lt"/>
                <a:ea typeface="+mn-ea"/>
                <a:cs typeface="+mn-cs"/>
              </a:rPr>
              <a:t>These key areas of focus, measures and targets from the 6 week plan need to be communicated and cascaded through the business. </a:t>
            </a:r>
          </a:p>
          <a:p>
            <a:r>
              <a:rPr lang="en-GB" sz="1200" b="1" u="sng" kern="1200" dirty="0">
                <a:solidFill>
                  <a:schemeClr val="tx1"/>
                </a:solidFill>
                <a:effectLst/>
                <a:latin typeface="+mn-lt"/>
                <a:ea typeface="+mn-ea"/>
                <a:cs typeface="+mn-cs"/>
              </a:rPr>
              <a:t>ANIMATION 1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look at the pyramid on the slide, you will see that the leaders within the business set the direction or the plan. Then they decide on the measure that indicate the performance needed. The plan, measures and performance expectations are then fed down the organisation through the structure of daily meetings and Big 3 focus areas. This ensures that the priorities for the overall business are known and teams are focused on their delivery.  </a:t>
            </a:r>
          </a:p>
          <a:p>
            <a:r>
              <a:rPr lang="en-GB" sz="1200" kern="1200" dirty="0">
                <a:solidFill>
                  <a:schemeClr val="tx1"/>
                </a:solidFill>
                <a:effectLst/>
                <a:latin typeface="+mn-lt"/>
                <a:ea typeface="+mn-ea"/>
                <a:cs typeface="+mn-cs"/>
              </a:rPr>
              <a:t>At each cascade level and across different teams the measures may change. This will depend on the span of control of the team and the applicability of the measures. For example an operational team does not have a direct impact on the sales value but they do have a direct impact on on-time delivery and cost of production. Which will in turn effect the sales if they are not acceptable to the customer. </a:t>
            </a:r>
          </a:p>
          <a:p>
            <a:r>
              <a:rPr lang="en-GB" sz="1200" b="1" u="sng" kern="1200" dirty="0">
                <a:solidFill>
                  <a:schemeClr val="tx1"/>
                </a:solidFill>
                <a:effectLst/>
                <a:latin typeface="+mn-lt"/>
                <a:ea typeface="+mn-ea"/>
                <a:cs typeface="+mn-cs"/>
              </a:rPr>
              <a:t>ANIMATION 2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not a one way system, as you can see from the diagram the measure and expectations going down is not the whole story. What you can see flowing up is performance to the plan and escalations of issues stopping the business progressing. This is key to the success of the plan. This feedback and escalation is then used to reflect on the plan and to hone and adjust moving forward. This gives a more robust plan based on data around actual performance.</a:t>
            </a:r>
          </a:p>
          <a:p>
            <a:r>
              <a:rPr lang="en-GB" sz="1200" kern="1200" dirty="0">
                <a:solidFill>
                  <a:schemeClr val="tx1"/>
                </a:solidFill>
                <a:effectLst/>
                <a:latin typeface="+mn-lt"/>
                <a:ea typeface="+mn-ea"/>
                <a:cs typeface="+mn-cs"/>
              </a:rPr>
              <a:t>At this point it is probably important to note that, the number of levels will be company specific. </a:t>
            </a:r>
          </a:p>
          <a:p>
            <a:r>
              <a:rPr lang="en-GB" sz="1200" kern="1200" dirty="0">
                <a:solidFill>
                  <a:schemeClr val="tx1"/>
                </a:solidFill>
                <a:effectLst/>
                <a:latin typeface="+mn-lt"/>
                <a:ea typeface="+mn-ea"/>
                <a:cs typeface="+mn-cs"/>
              </a:rPr>
              <a:t>The larger the organisation and the number of levels will dictate the number of Tiers that are required to successfully implement and support the new way of working.  </a:t>
            </a:r>
          </a:p>
          <a:p>
            <a:r>
              <a:rPr lang="en-GB" sz="1200" kern="1200" dirty="0">
                <a:solidFill>
                  <a:schemeClr val="tx1"/>
                </a:solidFill>
                <a:effectLst/>
                <a:latin typeface="+mn-lt"/>
                <a:ea typeface="+mn-ea"/>
                <a:cs typeface="+mn-cs"/>
              </a:rPr>
              <a:t>Typically it is one tier for each level of management or supervision, however you will need to adjust to suit your own structure. Or indeed maybe you will need to review your structure to support this new approach. </a:t>
            </a:r>
          </a:p>
          <a:p>
            <a:r>
              <a:rPr lang="en-GB" sz="1200" kern="1200" dirty="0">
                <a:solidFill>
                  <a:schemeClr val="tx1"/>
                </a:solidFill>
                <a:effectLst/>
                <a:latin typeface="+mn-lt"/>
                <a:ea typeface="+mn-ea"/>
                <a:cs typeface="+mn-cs"/>
              </a:rPr>
              <a:t>If you are from a small company and are thinking that the concepts in this webinar seem like a lot to manage. Please remember that what we are showing you here is the system as designed, however it can be adapted to your organisation. You will still need a plan, with objectives, measures and targets. You will still need to communicate the plan and measure performance and you will still need to highlight and address issues. </a:t>
            </a:r>
          </a:p>
          <a:p>
            <a:r>
              <a:rPr lang="en-GB" sz="1200" kern="1200" dirty="0">
                <a:solidFill>
                  <a:schemeClr val="tx1"/>
                </a:solidFill>
                <a:effectLst/>
                <a:latin typeface="+mn-lt"/>
                <a:ea typeface="+mn-ea"/>
                <a:cs typeface="+mn-cs"/>
              </a:rPr>
              <a:t>So I would encourage you to consider throughout the rest of this webinar, no matter the size of your business, what these tools and principles would look like when applied in your context.</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8</a:t>
            </a:fld>
            <a:endParaRPr lang="en-US"/>
          </a:p>
        </p:txBody>
      </p:sp>
    </p:spTree>
    <p:extLst>
      <p:ext uri="{BB962C8B-B14F-4D97-AF65-F5344CB8AC3E}">
        <p14:creationId xmlns:p14="http://schemas.microsoft.com/office/powerpoint/2010/main" val="224818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9 – Tier 1 &amp; Short Interval Control</a:t>
            </a:r>
          </a:p>
          <a:p>
            <a:r>
              <a:rPr lang="en-GB" sz="1200" kern="1200" dirty="0">
                <a:solidFill>
                  <a:schemeClr val="tx1"/>
                </a:solidFill>
                <a:effectLst/>
                <a:latin typeface="+mn-lt"/>
                <a:ea typeface="+mn-ea"/>
                <a:cs typeface="+mn-cs"/>
              </a:rPr>
              <a:t>To explain the structure used in more detail, it is perhaps easier to start at the bottom of the pyramid. </a:t>
            </a:r>
          </a:p>
          <a:p>
            <a:r>
              <a:rPr lang="en-GB" sz="1200" kern="1200" dirty="0">
                <a:solidFill>
                  <a:schemeClr val="tx1"/>
                </a:solidFill>
                <a:effectLst/>
                <a:latin typeface="+mn-lt"/>
                <a:ea typeface="+mn-ea"/>
                <a:cs typeface="+mn-cs"/>
              </a:rPr>
              <a:t>We will start with the front line Tier 1 with Short Interval Control. </a:t>
            </a:r>
          </a:p>
          <a:p>
            <a:r>
              <a:rPr lang="en-GB" sz="1200" b="1" u="sng" kern="1200" dirty="0">
                <a:solidFill>
                  <a:schemeClr val="tx1"/>
                </a:solidFill>
                <a:effectLst/>
                <a:latin typeface="+mn-lt"/>
                <a:ea typeface="+mn-ea"/>
                <a:cs typeface="+mn-cs"/>
              </a:rPr>
              <a:t>The Tier 1</a:t>
            </a:r>
            <a:r>
              <a:rPr lang="en-GB" sz="1200" kern="1200" dirty="0">
                <a:solidFill>
                  <a:schemeClr val="tx1"/>
                </a:solidFill>
                <a:effectLst/>
                <a:latin typeface="+mn-lt"/>
                <a:ea typeface="+mn-ea"/>
                <a:cs typeface="+mn-cs"/>
              </a:rPr>
              <a:t> meeting is a short start of shift meeting with the team in an area. </a:t>
            </a:r>
          </a:p>
          <a:p>
            <a:r>
              <a:rPr lang="en-GB" sz="1200" kern="1200" dirty="0">
                <a:solidFill>
                  <a:schemeClr val="tx1"/>
                </a:solidFill>
                <a:effectLst/>
                <a:latin typeface="+mn-lt"/>
                <a:ea typeface="+mn-ea"/>
                <a:cs typeface="+mn-cs"/>
              </a:rPr>
              <a:t>In this meeting the team leader will guide the team through their performance for the last 24hrs across the key measures linked to the top level plan. </a:t>
            </a:r>
          </a:p>
          <a:p>
            <a:r>
              <a:rPr lang="en-GB" sz="1200" kern="1200" dirty="0">
                <a:solidFill>
                  <a:schemeClr val="tx1"/>
                </a:solidFill>
                <a:effectLst/>
                <a:latin typeface="+mn-lt"/>
                <a:ea typeface="+mn-ea"/>
                <a:cs typeface="+mn-cs"/>
              </a:rPr>
              <a:t>The team leader will then go through the plan for today and the team will then highlight and discuss any impediments known and agree to action or escalate. </a:t>
            </a:r>
          </a:p>
          <a:p>
            <a:r>
              <a:rPr lang="en-GB" sz="1200" kern="1200" dirty="0">
                <a:solidFill>
                  <a:schemeClr val="tx1"/>
                </a:solidFill>
                <a:effectLst/>
                <a:latin typeface="+mn-lt"/>
                <a:ea typeface="+mn-ea"/>
                <a:cs typeface="+mn-cs"/>
              </a:rPr>
              <a:t>The focus of this meeting is to ensure the team know what is expected and that they have the best possible chance to achieve success that day. </a:t>
            </a:r>
          </a:p>
          <a:p>
            <a:r>
              <a:rPr lang="en-GB" sz="1200" kern="1200" dirty="0">
                <a:solidFill>
                  <a:schemeClr val="tx1"/>
                </a:solidFill>
                <a:effectLst/>
                <a:latin typeface="+mn-lt"/>
                <a:ea typeface="+mn-ea"/>
                <a:cs typeface="+mn-cs"/>
              </a:rPr>
              <a:t>From this meeting the team leader will update the next level on performance and escalate any issues that the team cannot solve themselves that day.</a:t>
            </a:r>
          </a:p>
          <a:p>
            <a:r>
              <a:rPr lang="en-GB" sz="1200" b="1" u="sng" kern="1200" dirty="0">
                <a:solidFill>
                  <a:schemeClr val="tx1"/>
                </a:solidFill>
                <a:effectLst/>
                <a:latin typeface="+mn-lt"/>
                <a:ea typeface="+mn-ea"/>
                <a:cs typeface="+mn-cs"/>
              </a:rPr>
              <a:t>The Short Interval Control</a:t>
            </a:r>
            <a:r>
              <a:rPr lang="en-GB" sz="1200" kern="1200" dirty="0">
                <a:solidFill>
                  <a:schemeClr val="tx1"/>
                </a:solidFill>
                <a:effectLst/>
                <a:latin typeface="+mn-lt"/>
                <a:ea typeface="+mn-ea"/>
                <a:cs typeface="+mn-cs"/>
              </a:rPr>
              <a:t> section you can see on the right hand side of the slide is a way of getting as close to real time information on the performance of the team and its adherence to the plan. </a:t>
            </a:r>
          </a:p>
          <a:p>
            <a:r>
              <a:rPr lang="en-GB" sz="1200" kern="1200" dirty="0">
                <a:solidFill>
                  <a:schemeClr val="tx1"/>
                </a:solidFill>
                <a:effectLst/>
                <a:latin typeface="+mn-lt"/>
                <a:ea typeface="+mn-ea"/>
                <a:cs typeface="+mn-cs"/>
              </a:rPr>
              <a:t>The team leader and the team will use this information throughout the day to make rapid decisions to ensure the target is achieved.</a:t>
            </a:r>
          </a:p>
          <a:p>
            <a:r>
              <a:rPr lang="en-GB" sz="1200" kern="1200" dirty="0">
                <a:solidFill>
                  <a:schemeClr val="tx1"/>
                </a:solidFill>
                <a:effectLst/>
                <a:latin typeface="+mn-lt"/>
                <a:ea typeface="+mn-ea"/>
                <a:cs typeface="+mn-cs"/>
              </a:rPr>
              <a:t>The closer the information can be to live the better it will be for decision making and recovery. </a:t>
            </a:r>
          </a:p>
          <a:p>
            <a:r>
              <a:rPr lang="en-GB" sz="1200" kern="1200" dirty="0">
                <a:solidFill>
                  <a:schemeClr val="tx1"/>
                </a:solidFill>
                <a:effectLst/>
                <a:latin typeface="+mn-lt"/>
                <a:ea typeface="+mn-ea"/>
                <a:cs typeface="+mn-cs"/>
              </a:rPr>
              <a:t>Where automated updates are not possible, best practice would be an hour by hour status update. </a:t>
            </a:r>
          </a:p>
          <a:p>
            <a:r>
              <a:rPr lang="en-GB" sz="1200" kern="1200" dirty="0">
                <a:solidFill>
                  <a:schemeClr val="tx1"/>
                </a:solidFill>
                <a:effectLst/>
                <a:latin typeface="+mn-lt"/>
                <a:ea typeface="+mn-ea"/>
                <a:cs typeface="+mn-cs"/>
              </a:rPr>
              <a:t>If this is not possible then the team must do what is practicable. However, the minimum would be 2 updates during a shift. </a:t>
            </a:r>
          </a:p>
          <a:p>
            <a:endParaRPr lang="en-US" dirty="0"/>
          </a:p>
        </p:txBody>
      </p:sp>
      <p:sp>
        <p:nvSpPr>
          <p:cNvPr id="4" name="Slide Number Placeholder 3"/>
          <p:cNvSpPr>
            <a:spLocks noGrp="1"/>
          </p:cNvSpPr>
          <p:nvPr>
            <p:ph type="sldNum" sz="quarter" idx="5"/>
          </p:nvPr>
        </p:nvSpPr>
        <p:spPr/>
        <p:txBody>
          <a:bodyPr/>
          <a:lstStyle/>
          <a:p>
            <a:fld id="{B260DF91-AD4F-0449-B053-D3C621454F59}" type="slidenum">
              <a:rPr lang="en-US" smtClean="0"/>
              <a:t>9</a:t>
            </a:fld>
            <a:endParaRPr lang="en-US"/>
          </a:p>
        </p:txBody>
      </p:sp>
    </p:spTree>
    <p:extLst>
      <p:ext uri="{BB962C8B-B14F-4D97-AF65-F5344CB8AC3E}">
        <p14:creationId xmlns:p14="http://schemas.microsoft.com/office/powerpoint/2010/main" val="3542792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5.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1.jpg"/><Relationship Id="rId5" Type="http://schemas.openxmlformats.org/officeDocument/2006/relationships/image" Target="../media/image5.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jp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9.jpeg"/><Relationship Id="rId7" Type="http://schemas.openxmlformats.org/officeDocument/2006/relationships/image" Target="../media/image5.sv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0.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1.jpg"/><Relationship Id="rId5" Type="http://schemas.openxmlformats.org/officeDocument/2006/relationships/image" Target="../media/image5.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jp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chart" Target="../charts/chart2.xml"/><Relationship Id="rId4" Type="http://schemas.openxmlformats.org/officeDocument/2006/relationships/chart" Target="../charts/chart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xml"/><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35.svg"/><Relationship Id="rId4" Type="http://schemas.openxmlformats.org/officeDocument/2006/relationships/image" Target="../media/image23.png"/><Relationship Id="rId9" Type="http://schemas.openxmlformats.org/officeDocument/2006/relationships/image" Target="../media/image5.sv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5.sv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47.svg"/><Relationship Id="rId4" Type="http://schemas.openxmlformats.org/officeDocument/2006/relationships/image" Target="../media/image29.png"/><Relationship Id="rId9" Type="http://schemas.openxmlformats.org/officeDocument/2006/relationships/image" Target="../media/image5.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5.svg"/><Relationship Id="rId5" Type="http://schemas.openxmlformats.org/officeDocument/2006/relationships/image" Target="../media/image35.svg"/><Relationship Id="rId10" Type="http://schemas.openxmlformats.org/officeDocument/2006/relationships/image" Target="../media/image3.png"/><Relationship Id="rId4" Type="http://schemas.openxmlformats.org/officeDocument/2006/relationships/image" Target="../media/image23.png"/><Relationship Id="rId9"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25.sv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15.png"/><Relationship Id="rId5" Type="http://schemas.openxmlformats.org/officeDocument/2006/relationships/image" Target="../media/image53.svg"/><Relationship Id="rId10" Type="http://schemas.openxmlformats.org/officeDocument/2006/relationships/image" Target="../media/image5.svg"/><Relationship Id="rId4" Type="http://schemas.openxmlformats.org/officeDocument/2006/relationships/image" Target="../media/image32.png"/><Relationship Id="rId9"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svg"/><Relationship Id="rId7" Type="http://schemas.openxmlformats.org/officeDocument/2006/relationships/image" Target="../media/image35.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svg"/><Relationship Id="rId5" Type="http://schemas.openxmlformats.org/officeDocument/2006/relationships/image" Target="../media/image33.sv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5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svg"/><Relationship Id="rId7"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6.png"/><Relationship Id="rId11" Type="http://schemas.openxmlformats.org/officeDocument/2006/relationships/image" Target="../media/image17.sv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43.sv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svg"/><Relationship Id="rId7" Type="http://schemas.openxmlformats.org/officeDocument/2006/relationships/image" Target="../media/image47.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29.png"/><Relationship Id="rId11" Type="http://schemas.openxmlformats.org/officeDocument/2006/relationships/image" Target="../media/image17.svg"/><Relationship Id="rId5" Type="http://schemas.openxmlformats.org/officeDocument/2006/relationships/image" Target="../media/image45.sv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4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over Slide: White Hex/Bright Blue Cover: White Hex/Bright Blue Bgd">
    <p:bg>
      <p:bgPr>
        <a:solidFill>
          <a:srgbClr val="13294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156136-4404-D94C-AB2B-F64F96CB06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378733" y="-8685872"/>
            <a:ext cx="35653558" cy="20055126"/>
          </a:xfrm>
          <a:prstGeom prst="rect">
            <a:avLst/>
          </a:prstGeom>
        </p:spPr>
      </p:pic>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w="12700">
            <a:solidFill>
              <a:srgbClr val="00B6F1"/>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9D6B5F6-48F9-2642-973A-F09AA44061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80720" y="720521"/>
            <a:ext cx="1109538" cy="996976"/>
          </a:xfrm>
          <a:prstGeom prst="rect">
            <a:avLst/>
          </a:prstGeom>
        </p:spPr>
      </p:pic>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719" y="2988074"/>
            <a:ext cx="7469367" cy="996875"/>
          </a:xfrm>
        </p:spPr>
        <p:txBody>
          <a:bodyPr lIns="0" tIns="0" rIns="0" bIns="0">
            <a:normAutofit/>
          </a:bodyPr>
          <a:lstStyle>
            <a:lvl1pPr marL="0" indent="0">
              <a:lnSpc>
                <a:spcPct val="100000"/>
              </a:lnSpc>
              <a:spcBef>
                <a:spcPts val="0"/>
              </a:spcBef>
              <a:buNone/>
              <a:defRPr sz="3400" b="1" baseline="0">
                <a:solidFill>
                  <a:srgbClr val="44C8F5"/>
                </a:solidFill>
                <a:latin typeface="Arial" panose="020B0604020202020204" pitchFamily="34" charset="0"/>
              </a:defRPr>
            </a:lvl1pPr>
          </a:lstStyle>
          <a:p>
            <a:pPr lvl="0"/>
            <a:r>
              <a:rPr lang="en-GB" dirty="0"/>
              <a:t>Cover Slide Title</a:t>
            </a:r>
            <a:endParaRPr lang="en-US" dirty="0"/>
          </a:p>
        </p:txBody>
      </p:sp>
      <p:sp>
        <p:nvSpPr>
          <p:cNvPr id="2" name="TextBox 1">
            <a:extLst>
              <a:ext uri="{FF2B5EF4-FFF2-40B4-BE49-F238E27FC236}">
                <a16:creationId xmlns:a16="http://schemas.microsoft.com/office/drawing/2014/main" id="{2C79A175-CB0A-DF40-9A84-71526AAB6230}"/>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pic>
        <p:nvPicPr>
          <p:cNvPr id="7" name="Picture 6">
            <a:extLst>
              <a:ext uri="{FF2B5EF4-FFF2-40B4-BE49-F238E27FC236}">
                <a16:creationId xmlns:a16="http://schemas.microsoft.com/office/drawing/2014/main" id="{6239BA18-6775-7646-A261-208BA0885677}"/>
              </a:ext>
            </a:extLst>
          </p:cNvPr>
          <p:cNvPicPr>
            <a:picLocks noChangeAspect="1"/>
          </p:cNvPicPr>
          <p:nvPr userDrawn="1"/>
        </p:nvPicPr>
        <p:blipFill>
          <a:blip r:embed="rId6"/>
          <a:stretch>
            <a:fillRect/>
          </a:stretch>
        </p:blipFill>
        <p:spPr>
          <a:xfrm>
            <a:off x="1591171" y="6183477"/>
            <a:ext cx="38100" cy="14986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7696CBE3-C53C-6A4F-98A8-BDC64182E142}"/>
              </a:ext>
            </a:extLst>
          </p:cNvPr>
          <p:cNvPicPr>
            <a:picLocks noChangeAspect="1"/>
          </p:cNvPicPr>
          <p:nvPr userDrawn="1"/>
        </p:nvPicPr>
        <p:blipFill>
          <a:blip r:embed="rId7"/>
          <a:stretch>
            <a:fillRect/>
          </a:stretch>
        </p:blipFill>
        <p:spPr>
          <a:xfrm>
            <a:off x="680719" y="6236937"/>
            <a:ext cx="688669" cy="241286"/>
          </a:xfrm>
          <a:prstGeom prst="rect">
            <a:avLst/>
          </a:prstGeom>
        </p:spPr>
      </p:pic>
    </p:spTree>
    <p:extLst>
      <p:ext uri="{BB962C8B-B14F-4D97-AF65-F5344CB8AC3E}">
        <p14:creationId xmlns:p14="http://schemas.microsoft.com/office/powerpoint/2010/main" val="99175531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All White + Partner Branding">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769B30-95B6-0441-8919-E0EEB8719D37}"/>
              </a:ext>
            </a:extLst>
          </p:cNvPr>
          <p:cNvCxnSpPr>
            <a:cxnSpLocks/>
          </p:cNvCxnSpPr>
          <p:nvPr userDrawn="1"/>
        </p:nvCxnSpPr>
        <p:spPr>
          <a:xfrm>
            <a:off x="680720" y="2528705"/>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1975CBF-8FC2-194D-BEEC-2E2C16453379}"/>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9" name="Picture 18" descr="A picture containing wheel, clock&#10;&#10;Description automatically generated">
            <a:extLst>
              <a:ext uri="{FF2B5EF4-FFF2-40B4-BE49-F238E27FC236}">
                <a16:creationId xmlns:a16="http://schemas.microsoft.com/office/drawing/2014/main" id="{99EB7502-606C-DE43-B850-7EA9755E197F}"/>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22" name="Graphic 21">
            <a:extLst>
              <a:ext uri="{FF2B5EF4-FFF2-40B4-BE49-F238E27FC236}">
                <a16:creationId xmlns:a16="http://schemas.microsoft.com/office/drawing/2014/main" id="{149A9E30-DCEC-9949-839E-713F0F9CD83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3" name="Text Placeholder 87">
            <a:extLst>
              <a:ext uri="{FF2B5EF4-FFF2-40B4-BE49-F238E27FC236}">
                <a16:creationId xmlns:a16="http://schemas.microsoft.com/office/drawing/2014/main" id="{0E9E5D6A-1436-994A-A3AD-EAC7CB82F99A}"/>
              </a:ext>
            </a:extLst>
          </p:cNvPr>
          <p:cNvSpPr>
            <a:spLocks noGrp="1"/>
          </p:cNvSpPr>
          <p:nvPr>
            <p:ph type="body" sz="quarter" idx="10" hasCustomPrompt="1"/>
          </p:nvPr>
        </p:nvSpPr>
        <p:spPr>
          <a:xfrm>
            <a:off x="680720" y="1838301"/>
            <a:ext cx="7469366" cy="550903"/>
          </a:xfrm>
        </p:spPr>
        <p:txBody>
          <a:bodyPr lIns="0" tIns="0" rIns="0" bIns="0">
            <a:normAutofit/>
          </a:bodyPr>
          <a:lstStyle>
            <a:lvl1pPr marL="0" indent="0">
              <a:lnSpc>
                <a:spcPct val="100000"/>
              </a:lnSpc>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sp>
        <p:nvSpPr>
          <p:cNvPr id="14" name="Text Placeholder 87">
            <a:extLst>
              <a:ext uri="{FF2B5EF4-FFF2-40B4-BE49-F238E27FC236}">
                <a16:creationId xmlns:a16="http://schemas.microsoft.com/office/drawing/2014/main" id="{42434E30-02E0-C24F-AE15-DE8283E109CD}"/>
              </a:ext>
            </a:extLst>
          </p:cNvPr>
          <p:cNvSpPr>
            <a:spLocks noGrp="1"/>
          </p:cNvSpPr>
          <p:nvPr>
            <p:ph type="body" sz="quarter" idx="13" hasCustomPrompt="1"/>
          </p:nvPr>
        </p:nvSpPr>
        <p:spPr>
          <a:xfrm>
            <a:off x="680720" y="2668204"/>
            <a:ext cx="7469366" cy="284859"/>
          </a:xfrm>
        </p:spPr>
        <p:txBody>
          <a:bodyPr lIns="0" tIns="0" rIns="0" bIns="0">
            <a:noAutofit/>
          </a:bodyPr>
          <a:lstStyle>
            <a:lvl1pPr marL="0" indent="0">
              <a:lnSpc>
                <a:spcPct val="100000"/>
              </a:lnSpc>
              <a:buNone/>
              <a:defRPr sz="2400" baseline="0">
                <a:solidFill>
                  <a:srgbClr val="2D2D2C"/>
                </a:solidFill>
                <a:latin typeface="Arial" panose="020B0604020202020204" pitchFamily="34" charset="0"/>
              </a:defRPr>
            </a:lvl1pPr>
          </a:lstStyle>
          <a:p>
            <a:pPr lvl="0"/>
            <a:r>
              <a:rPr lang="en-GB" dirty="0"/>
              <a:t>Subtitle</a:t>
            </a:r>
            <a:endParaRPr lang="en-US" dirty="0"/>
          </a:p>
        </p:txBody>
      </p:sp>
      <p:sp>
        <p:nvSpPr>
          <p:cNvPr id="12" name="TextBox 11">
            <a:extLst>
              <a:ext uri="{FF2B5EF4-FFF2-40B4-BE49-F238E27FC236}">
                <a16:creationId xmlns:a16="http://schemas.microsoft.com/office/drawing/2014/main" id="{03F25D73-5CBD-A345-930B-B880C8363ADD}"/>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spTree>
    <p:extLst>
      <p:ext uri="{BB962C8B-B14F-4D97-AF65-F5344CB8AC3E}">
        <p14:creationId xmlns:p14="http://schemas.microsoft.com/office/powerpoint/2010/main" val="427367604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All White + NI Branding">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769B30-95B6-0441-8919-E0EEB8719D37}"/>
              </a:ext>
            </a:extLst>
          </p:cNvPr>
          <p:cNvCxnSpPr>
            <a:cxnSpLocks/>
          </p:cNvCxnSpPr>
          <p:nvPr userDrawn="1"/>
        </p:nvCxnSpPr>
        <p:spPr>
          <a:xfrm>
            <a:off x="680720" y="2528705"/>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1975CBF-8FC2-194D-BEEC-2E2C16453379}"/>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22" name="Graphic 21">
            <a:extLst>
              <a:ext uri="{FF2B5EF4-FFF2-40B4-BE49-F238E27FC236}">
                <a16:creationId xmlns:a16="http://schemas.microsoft.com/office/drawing/2014/main" id="{149A9E30-DCEC-9949-839E-713F0F9CD83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5" name="Graphic 14">
            <a:extLst>
              <a:ext uri="{FF2B5EF4-FFF2-40B4-BE49-F238E27FC236}">
                <a16:creationId xmlns:a16="http://schemas.microsoft.com/office/drawing/2014/main" id="{2C2FCE4A-AF2B-4547-A20B-F405DA40648A}"/>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3" name="Text Placeholder 87">
            <a:extLst>
              <a:ext uri="{FF2B5EF4-FFF2-40B4-BE49-F238E27FC236}">
                <a16:creationId xmlns:a16="http://schemas.microsoft.com/office/drawing/2014/main" id="{65D8C751-7753-644B-BF27-4962F7DEC81E}"/>
              </a:ext>
            </a:extLst>
          </p:cNvPr>
          <p:cNvSpPr>
            <a:spLocks noGrp="1"/>
          </p:cNvSpPr>
          <p:nvPr>
            <p:ph type="body" sz="quarter" idx="10" hasCustomPrompt="1"/>
          </p:nvPr>
        </p:nvSpPr>
        <p:spPr>
          <a:xfrm>
            <a:off x="680720" y="1838301"/>
            <a:ext cx="7469366" cy="550903"/>
          </a:xfrm>
        </p:spPr>
        <p:txBody>
          <a:bodyPr lIns="0" tIns="0" rIns="0" bIns="0">
            <a:normAutofit/>
          </a:bodyPr>
          <a:lstStyle>
            <a:lvl1pPr marL="0" indent="0">
              <a:lnSpc>
                <a:spcPct val="100000"/>
              </a:lnSpc>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sp>
        <p:nvSpPr>
          <p:cNvPr id="14" name="Text Placeholder 87">
            <a:extLst>
              <a:ext uri="{FF2B5EF4-FFF2-40B4-BE49-F238E27FC236}">
                <a16:creationId xmlns:a16="http://schemas.microsoft.com/office/drawing/2014/main" id="{7A9065F6-0CE8-5C4C-B33C-517C2E4B102D}"/>
              </a:ext>
            </a:extLst>
          </p:cNvPr>
          <p:cNvSpPr>
            <a:spLocks noGrp="1"/>
          </p:cNvSpPr>
          <p:nvPr>
            <p:ph type="body" sz="quarter" idx="13" hasCustomPrompt="1"/>
          </p:nvPr>
        </p:nvSpPr>
        <p:spPr>
          <a:xfrm>
            <a:off x="680720" y="2668204"/>
            <a:ext cx="7469366" cy="284859"/>
          </a:xfrm>
        </p:spPr>
        <p:txBody>
          <a:bodyPr lIns="0" tIns="0" rIns="0" bIns="0">
            <a:noAutofit/>
          </a:bodyPr>
          <a:lstStyle>
            <a:lvl1pPr marL="0" indent="0">
              <a:lnSpc>
                <a:spcPct val="100000"/>
              </a:lnSpc>
              <a:buNone/>
              <a:defRPr sz="2400" baseline="0">
                <a:solidFill>
                  <a:srgbClr val="2D2D2C"/>
                </a:solidFill>
                <a:latin typeface="Arial" panose="020B0604020202020204" pitchFamily="34" charset="0"/>
              </a:defRPr>
            </a:lvl1pPr>
          </a:lstStyle>
          <a:p>
            <a:pPr lvl="0"/>
            <a:r>
              <a:rPr lang="en-GB" dirty="0"/>
              <a:t>Subtitle</a:t>
            </a:r>
            <a:endParaRPr lang="en-US" dirty="0"/>
          </a:p>
        </p:txBody>
      </p:sp>
      <p:sp>
        <p:nvSpPr>
          <p:cNvPr id="12" name="TextBox 11">
            <a:extLst>
              <a:ext uri="{FF2B5EF4-FFF2-40B4-BE49-F238E27FC236}">
                <a16:creationId xmlns:a16="http://schemas.microsoft.com/office/drawing/2014/main" id="{079D20E4-872C-454B-83F8-EE90A56DA220}"/>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spTree>
    <p:extLst>
      <p:ext uri="{BB962C8B-B14F-4D97-AF65-F5344CB8AC3E}">
        <p14:creationId xmlns:p14="http://schemas.microsoft.com/office/powerpoint/2010/main" val="34780466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ver: White Hex/Maroon Bgd">
    <p:bg>
      <p:bgPr>
        <a:solidFill>
          <a:srgbClr val="13294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6559648-6261-064C-B8F2-569245B00247}"/>
              </a:ext>
            </a:extLst>
          </p:cNvPr>
          <p:cNvCxnSpPr>
            <a:cxnSpLocks/>
          </p:cNvCxnSpPr>
          <p:nvPr userDrawn="1"/>
        </p:nvCxnSpPr>
        <p:spPr>
          <a:xfrm flipH="1">
            <a:off x="680443" y="6228000"/>
            <a:ext cx="9746257"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F81C7517-1D04-F74E-A448-EE64BE115015}"/>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10830808" y="5940000"/>
            <a:ext cx="679918" cy="610940"/>
          </a:xfrm>
          <a:prstGeom prst="rect">
            <a:avLst/>
          </a:prstGeom>
        </p:spPr>
      </p:pic>
    </p:spTree>
    <p:extLst>
      <p:ext uri="{BB962C8B-B14F-4D97-AF65-F5344CB8AC3E}">
        <p14:creationId xmlns:p14="http://schemas.microsoft.com/office/powerpoint/2010/main" val="11253426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Slide">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9666187" y="5940001"/>
            <a:ext cx="1844538" cy="927524"/>
            <a:chOff x="9666187" y="5940001"/>
            <a:chExt cx="1844538" cy="927524"/>
          </a:xfrm>
        </p:grpSpPr>
        <p:pic>
          <p:nvPicPr>
            <p:cNvPr id="7" name="Picture 6"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8"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9" name="Straight Connector 8"/>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34423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Whit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602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White Single Line Title">
    <p:bg>
      <p:bgPr>
        <a:solidFill>
          <a:schemeClr val="bg1"/>
        </a:solidFill>
        <a:effectLst/>
      </p:bgPr>
    </p:bg>
    <p:spTree>
      <p:nvGrpSpPr>
        <p:cNvPr id="1" name=""/>
        <p:cNvGrpSpPr/>
        <p:nvPr/>
      </p:nvGrpSpPr>
      <p:grpSpPr>
        <a:xfrm>
          <a:off x="0" y="0"/>
          <a:ext cx="0" cy="0"/>
          <a:chOff x="0" y="0"/>
          <a:chExt cx="0" cy="0"/>
        </a:xfrm>
      </p:grpSpPr>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442" y="360000"/>
            <a:ext cx="9746257" cy="891822"/>
          </a:xfrm>
        </p:spPr>
        <p:txBody>
          <a:bodyPr wrap="square" lIns="0" tIns="0" rIns="0" bIns="0">
            <a:normAutofit/>
          </a:bodyPr>
          <a:lstStyle>
            <a:lvl1pPr marL="0" indent="0">
              <a:lnSpc>
                <a:spcPct val="100000"/>
              </a:lnSpc>
              <a:buNone/>
              <a:defRPr sz="2800" b="1" baseline="0">
                <a:solidFill>
                  <a:schemeClr val="tx1"/>
                </a:solidFill>
                <a:latin typeface="Arial" panose="020B0604020202020204" pitchFamily="34" charset="0"/>
              </a:defRPr>
            </a:lvl1pPr>
          </a:lstStyle>
          <a:p>
            <a:pPr lvl="0"/>
            <a:r>
              <a:rPr lang="en-GB" dirty="0"/>
              <a:t>This is a Single Line Page Title</a:t>
            </a:r>
            <a:endParaRPr lang="en-US" dirty="0"/>
          </a:p>
        </p:txBody>
      </p:sp>
      <p:sp>
        <p:nvSpPr>
          <p:cNvPr id="9" name="Slide Number Placeholder 5">
            <a:extLst>
              <a:ext uri="{FF2B5EF4-FFF2-40B4-BE49-F238E27FC236}">
                <a16:creationId xmlns:a16="http://schemas.microsoft.com/office/drawing/2014/main" id="{BCE90A45-0C60-D04D-8FDF-3C147349E42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grpSp>
        <p:nvGrpSpPr>
          <p:cNvPr id="17" name="Group 16"/>
          <p:cNvGrpSpPr/>
          <p:nvPr userDrawn="1"/>
        </p:nvGrpSpPr>
        <p:grpSpPr>
          <a:xfrm>
            <a:off x="9666187" y="5940001"/>
            <a:ext cx="1844538" cy="927524"/>
            <a:chOff x="9666187" y="5940001"/>
            <a:chExt cx="1844538" cy="927524"/>
          </a:xfrm>
        </p:grpSpPr>
        <p:pic>
          <p:nvPicPr>
            <p:cNvPr id="18" name="Picture 17"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19"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20" name="Straight Connector 19"/>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54036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eversed Single Line 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27C711-685F-BC41-833F-E42F6F980ACE}"/>
              </a:ext>
            </a:extLst>
          </p:cNvPr>
          <p:cNvSpPr/>
          <p:nvPr userDrawn="1"/>
        </p:nvSpPr>
        <p:spPr>
          <a:xfrm>
            <a:off x="0" y="0"/>
            <a:ext cx="12192000" cy="145994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chemeClr val="bg1"/>
                </a:solidFill>
                <a:latin typeface="Arial" panose="020B0604020202020204" pitchFamily="34" charset="0"/>
              </a:defRPr>
            </a:lvl1pPr>
          </a:lstStyle>
          <a:p>
            <a:pPr lvl="0"/>
            <a:r>
              <a:rPr lang="en-GB" dirty="0"/>
              <a:t>This is a Single Line Page Title</a:t>
            </a:r>
            <a:endParaRPr lang="en-US" dirty="0"/>
          </a:p>
        </p:txBody>
      </p:sp>
      <p:cxnSp>
        <p:nvCxnSpPr>
          <p:cNvPr id="7" name="Straight Connector 6">
            <a:extLst>
              <a:ext uri="{FF2B5EF4-FFF2-40B4-BE49-F238E27FC236}">
                <a16:creationId xmlns:a16="http://schemas.microsoft.com/office/drawing/2014/main" id="{240E5F29-1352-2941-B464-AA6D4DE26F4C}"/>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D204C63-EEE1-6C4C-A84A-488D58D4EFD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9" name="Slide Number Placeholder 5">
            <a:extLst>
              <a:ext uri="{FF2B5EF4-FFF2-40B4-BE49-F238E27FC236}">
                <a16:creationId xmlns:a16="http://schemas.microsoft.com/office/drawing/2014/main" id="{BCE90A45-0C60-D04D-8FDF-3C147349E42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0" name="TextBox 9">
            <a:extLst>
              <a:ext uri="{FF2B5EF4-FFF2-40B4-BE49-F238E27FC236}">
                <a16:creationId xmlns:a16="http://schemas.microsoft.com/office/drawing/2014/main" id="{92CF037A-53D7-A44F-B338-0B5958C3AC3E}"/>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15299505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White Single Line Title + Partner Branding">
    <p:bg>
      <p:bgPr>
        <a:solidFill>
          <a:schemeClr val="bg1"/>
        </a:solidFill>
        <a:effectLst/>
      </p:bgPr>
    </p:bg>
    <p:spTree>
      <p:nvGrpSpPr>
        <p:cNvPr id="1" name=""/>
        <p:cNvGrpSpPr/>
        <p:nvPr/>
      </p:nvGrpSpPr>
      <p:grpSpPr>
        <a:xfrm>
          <a:off x="0" y="0"/>
          <a:ext cx="0" cy="0"/>
          <a:chOff x="0" y="0"/>
          <a:chExt cx="0" cy="0"/>
        </a:xfrm>
      </p:grpSpPr>
      <p:sp>
        <p:nvSpPr>
          <p:cNvPr id="10" name="Text Placeholder 87">
            <a:extLst>
              <a:ext uri="{FF2B5EF4-FFF2-40B4-BE49-F238E27FC236}">
                <a16:creationId xmlns:a16="http://schemas.microsoft.com/office/drawing/2014/main" id="{9F420128-37E9-BB4F-8072-0EA3084C60D3}"/>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4" name="Picture 13">
            <a:extLst>
              <a:ext uri="{FF2B5EF4-FFF2-40B4-BE49-F238E27FC236}">
                <a16:creationId xmlns:a16="http://schemas.microsoft.com/office/drawing/2014/main" id="{00FEC4CB-7A65-3E49-B369-069B7D2D3821}"/>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5" name="Picture 14" descr="A picture containing wheel, clock&#10;&#10;Description automatically generated">
            <a:extLst>
              <a:ext uri="{FF2B5EF4-FFF2-40B4-BE49-F238E27FC236}">
                <a16:creationId xmlns:a16="http://schemas.microsoft.com/office/drawing/2014/main" id="{78CA2EF8-B71E-4B47-A5BA-7D9CC01E8321}"/>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16" name="Graphic 15">
            <a:extLst>
              <a:ext uri="{FF2B5EF4-FFF2-40B4-BE49-F238E27FC236}">
                <a16:creationId xmlns:a16="http://schemas.microsoft.com/office/drawing/2014/main" id="{E3B4F842-8F72-DC48-8CB4-ED7D7F80C49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7" name="Slide Number Placeholder 5">
            <a:extLst>
              <a:ext uri="{FF2B5EF4-FFF2-40B4-BE49-F238E27FC236}">
                <a16:creationId xmlns:a16="http://schemas.microsoft.com/office/drawing/2014/main" id="{F65EA538-97B1-A24B-91FB-BA18E959FB3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8" name="TextBox 7">
            <a:extLst>
              <a:ext uri="{FF2B5EF4-FFF2-40B4-BE49-F238E27FC236}">
                <a16:creationId xmlns:a16="http://schemas.microsoft.com/office/drawing/2014/main" id="{1E502692-6326-3445-A320-4A457F23FA96}"/>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2476478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eversed Single Line Title + Partner Branding">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978DED-6D3E-F648-8400-3EFD517DEA78}"/>
              </a:ext>
            </a:extLst>
          </p:cNvPr>
          <p:cNvSpPr/>
          <p:nvPr userDrawn="1"/>
        </p:nvSpPr>
        <p:spPr>
          <a:xfrm>
            <a:off x="0" y="0"/>
            <a:ext cx="12192000" cy="145994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7">
            <a:extLst>
              <a:ext uri="{FF2B5EF4-FFF2-40B4-BE49-F238E27FC236}">
                <a16:creationId xmlns:a16="http://schemas.microsoft.com/office/drawing/2014/main" id="{4B513AB6-270B-4144-B39E-F4D251120B92}"/>
              </a:ext>
            </a:extLst>
          </p:cNvPr>
          <p:cNvSpPr>
            <a:spLocks noGrp="1"/>
          </p:cNvSpPr>
          <p:nvPr>
            <p:ph type="body" sz="quarter" idx="11" hasCustomPrompt="1"/>
          </p:nvPr>
        </p:nvSpPr>
        <p:spPr>
          <a:xfrm>
            <a:off x="680442" y="360000"/>
            <a:ext cx="9746257" cy="891822"/>
          </a:xfrm>
        </p:spPr>
        <p:txBody>
          <a:bodyPr lIns="0" tIns="0" rIns="0" bIns="0">
            <a:normAutofit/>
          </a:bodyPr>
          <a:lstStyle>
            <a:lvl1pPr marL="0" indent="0">
              <a:lnSpc>
                <a:spcPct val="100000"/>
              </a:lnSpc>
              <a:buNone/>
              <a:defRPr sz="2800" b="1" baseline="0">
                <a:solidFill>
                  <a:schemeClr val="bg1"/>
                </a:solidFill>
                <a:latin typeface="Arial" panose="020B0604020202020204" pitchFamily="34" charset="0"/>
              </a:defRPr>
            </a:lvl1pPr>
          </a:lstStyle>
          <a:p>
            <a:pPr lvl="0"/>
            <a:r>
              <a:rPr lang="en-GB" dirty="0"/>
              <a:t>This is a Single Line Page Title</a:t>
            </a:r>
            <a:endParaRPr lang="en-US" dirty="0"/>
          </a:p>
        </p:txBody>
      </p:sp>
      <p:pic>
        <p:nvPicPr>
          <p:cNvPr id="14" name="Picture 13">
            <a:extLst>
              <a:ext uri="{FF2B5EF4-FFF2-40B4-BE49-F238E27FC236}">
                <a16:creationId xmlns:a16="http://schemas.microsoft.com/office/drawing/2014/main" id="{00FEC4CB-7A65-3E49-B369-069B7D2D3821}"/>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5" name="Picture 14" descr="A picture containing wheel, clock&#10;&#10;Description automatically generated">
            <a:extLst>
              <a:ext uri="{FF2B5EF4-FFF2-40B4-BE49-F238E27FC236}">
                <a16:creationId xmlns:a16="http://schemas.microsoft.com/office/drawing/2014/main" id="{78CA2EF8-B71E-4B47-A5BA-7D9CC01E8321}"/>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16" name="Graphic 15">
            <a:extLst>
              <a:ext uri="{FF2B5EF4-FFF2-40B4-BE49-F238E27FC236}">
                <a16:creationId xmlns:a16="http://schemas.microsoft.com/office/drawing/2014/main" id="{E3B4F842-8F72-DC48-8CB4-ED7D7F80C49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7" name="Slide Number Placeholder 5">
            <a:extLst>
              <a:ext uri="{FF2B5EF4-FFF2-40B4-BE49-F238E27FC236}">
                <a16:creationId xmlns:a16="http://schemas.microsoft.com/office/drawing/2014/main" id="{F65EA538-97B1-A24B-91FB-BA18E959FB3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0" name="TextBox 9">
            <a:extLst>
              <a:ext uri="{FF2B5EF4-FFF2-40B4-BE49-F238E27FC236}">
                <a16:creationId xmlns:a16="http://schemas.microsoft.com/office/drawing/2014/main" id="{4B97F5D9-62B4-5D41-95DD-49939CFB8065}"/>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42038505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White Single Line Title + NI Branding">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23B98D-6108-F142-BD5C-B701E8A12E45}"/>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5" name="Graphic 14">
            <a:extLst>
              <a:ext uri="{FF2B5EF4-FFF2-40B4-BE49-F238E27FC236}">
                <a16:creationId xmlns:a16="http://schemas.microsoft.com/office/drawing/2014/main" id="{81523BA6-140D-0F47-BE63-27EBEC87294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6" name="Graphic 15">
            <a:extLst>
              <a:ext uri="{FF2B5EF4-FFF2-40B4-BE49-F238E27FC236}">
                <a16:creationId xmlns:a16="http://schemas.microsoft.com/office/drawing/2014/main" id="{3662FD9D-BE79-D542-AF3F-46C715FAB79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7" name="Slide Number Placeholder 5">
            <a:extLst>
              <a:ext uri="{FF2B5EF4-FFF2-40B4-BE49-F238E27FC236}">
                <a16:creationId xmlns:a16="http://schemas.microsoft.com/office/drawing/2014/main" id="{9A4F85E8-7295-C142-9CFB-5E5E6E6823FD}"/>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8" name="Text Placeholder 87">
            <a:extLst>
              <a:ext uri="{FF2B5EF4-FFF2-40B4-BE49-F238E27FC236}">
                <a16:creationId xmlns:a16="http://schemas.microsoft.com/office/drawing/2014/main" id="{F3D36635-33C1-2E48-8D8D-F61E8BCBDBF0}"/>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sp>
        <p:nvSpPr>
          <p:cNvPr id="8" name="TextBox 7">
            <a:extLst>
              <a:ext uri="{FF2B5EF4-FFF2-40B4-BE49-F238E27FC236}">
                <a16:creationId xmlns:a16="http://schemas.microsoft.com/office/drawing/2014/main" id="{5031A301-1FBB-0349-87C2-44DA71A4F55B}"/>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8185158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White Hex/Bright Blue Cover: White Hex/Bright Blue Bgd">
    <p:bg>
      <p:bgPr>
        <a:solidFill>
          <a:srgbClr val="44C8F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156136-4404-D94C-AB2B-F64F96CB06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378733" y="-8685872"/>
            <a:ext cx="35653558" cy="20055126"/>
          </a:xfrm>
          <a:prstGeom prst="rect">
            <a:avLst/>
          </a:prstGeom>
        </p:spPr>
      </p:pic>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w="12700">
            <a:solidFill>
              <a:srgbClr val="00B6F1"/>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9D6B5F6-48F9-2642-973A-F09AA44061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80720" y="720521"/>
            <a:ext cx="1109538" cy="996976"/>
          </a:xfrm>
          <a:prstGeom prst="rect">
            <a:avLst/>
          </a:prstGeom>
        </p:spPr>
      </p:pic>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719" y="2988074"/>
            <a:ext cx="7469367" cy="996875"/>
          </a:xfrm>
        </p:spPr>
        <p:txBody>
          <a:bodyPr lIns="0" tIns="0" rIns="0" bIns="0">
            <a:normAutofit/>
          </a:bodyPr>
          <a:lstStyle>
            <a:lvl1pPr marL="0" indent="0">
              <a:lnSpc>
                <a:spcPct val="100000"/>
              </a:lnSpc>
              <a:spcBef>
                <a:spcPts val="0"/>
              </a:spcBef>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grpSp>
        <p:nvGrpSpPr>
          <p:cNvPr id="9" name="Group 8"/>
          <p:cNvGrpSpPr/>
          <p:nvPr userDrawn="1"/>
        </p:nvGrpSpPr>
        <p:grpSpPr>
          <a:xfrm>
            <a:off x="10630809" y="5954364"/>
            <a:ext cx="942175" cy="978413"/>
            <a:chOff x="10630809" y="5954364"/>
            <a:chExt cx="942175" cy="978413"/>
          </a:xfrm>
        </p:grpSpPr>
        <p:pic>
          <p:nvPicPr>
            <p:cNvPr id="12" name="Picture 11" descr="A picture containing drawing&#10;&#10;Description automatically generated">
              <a:extLst>
                <a:ext uri="{FF2B5EF4-FFF2-40B4-BE49-F238E27FC236}">
                  <a16:creationId xmlns:a16="http://schemas.microsoft.com/office/drawing/2014/main" id="{7E2894B9-8568-F742-B71C-C843C1C903FA}"/>
                </a:ext>
              </a:extLst>
            </p:cNvPr>
            <p:cNvPicPr>
              <a:picLocks noChangeAspect="1"/>
            </p:cNvPicPr>
            <p:nvPr userDrawn="1"/>
          </p:nvPicPr>
          <p:blipFill>
            <a:blip r:embed="rId6"/>
            <a:stretch>
              <a:fillRect/>
            </a:stretch>
          </p:blipFill>
          <p:spPr>
            <a:xfrm>
              <a:off x="10630809" y="6237883"/>
              <a:ext cx="785757" cy="275302"/>
            </a:xfrm>
            <a:prstGeom prst="rect">
              <a:avLst/>
            </a:prstGeom>
          </p:spPr>
        </p:pic>
        <p:cxnSp>
          <p:nvCxnSpPr>
            <p:cNvPr id="13" name="Straight Connector 12">
              <a:extLst>
                <a:ext uri="{FF2B5EF4-FFF2-40B4-BE49-F238E27FC236}">
                  <a16:creationId xmlns:a16="http://schemas.microsoft.com/office/drawing/2014/main" id="{9EF3E90C-45B4-AD4D-9CC1-66D291B7AF0E}"/>
                </a:ext>
              </a:extLst>
            </p:cNvPr>
            <p:cNvCxnSpPr/>
            <p:nvPr userDrawn="1"/>
          </p:nvCxnSpPr>
          <p:spPr>
            <a:xfrm>
              <a:off x="11572984" y="5954364"/>
              <a:ext cx="0" cy="978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49397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eversed Single Line Title + NI Branding">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DF5413-79E6-C04A-B1B7-2743506EC4C3}"/>
              </a:ext>
            </a:extLst>
          </p:cNvPr>
          <p:cNvSpPr/>
          <p:nvPr userDrawn="1"/>
        </p:nvSpPr>
        <p:spPr>
          <a:xfrm>
            <a:off x="0" y="0"/>
            <a:ext cx="12192000" cy="145994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87">
            <a:extLst>
              <a:ext uri="{FF2B5EF4-FFF2-40B4-BE49-F238E27FC236}">
                <a16:creationId xmlns:a16="http://schemas.microsoft.com/office/drawing/2014/main" id="{998B152C-3BEF-994A-BD08-A513AA9181A2}"/>
              </a:ext>
            </a:extLst>
          </p:cNvPr>
          <p:cNvSpPr>
            <a:spLocks noGrp="1"/>
          </p:cNvSpPr>
          <p:nvPr>
            <p:ph type="body" sz="quarter" idx="11" hasCustomPrompt="1"/>
          </p:nvPr>
        </p:nvSpPr>
        <p:spPr>
          <a:xfrm>
            <a:off x="680442" y="360000"/>
            <a:ext cx="9746257" cy="891822"/>
          </a:xfrm>
        </p:spPr>
        <p:txBody>
          <a:bodyPr lIns="0" tIns="0" rIns="0" bIns="0">
            <a:normAutofit/>
          </a:bodyPr>
          <a:lstStyle>
            <a:lvl1pPr marL="0" indent="0">
              <a:lnSpc>
                <a:spcPct val="100000"/>
              </a:lnSpc>
              <a:buNone/>
              <a:defRPr sz="2800" b="1" baseline="0">
                <a:solidFill>
                  <a:schemeClr val="bg1"/>
                </a:solidFill>
                <a:latin typeface="Arial" panose="020B0604020202020204" pitchFamily="34" charset="0"/>
              </a:defRPr>
            </a:lvl1pPr>
          </a:lstStyle>
          <a:p>
            <a:pPr lvl="0"/>
            <a:r>
              <a:rPr lang="en-GB" dirty="0"/>
              <a:t>This is a Single Line Page Title</a:t>
            </a:r>
            <a:endParaRPr lang="en-US" dirty="0"/>
          </a:p>
        </p:txBody>
      </p:sp>
      <p:pic>
        <p:nvPicPr>
          <p:cNvPr id="14" name="Picture 13">
            <a:extLst>
              <a:ext uri="{FF2B5EF4-FFF2-40B4-BE49-F238E27FC236}">
                <a16:creationId xmlns:a16="http://schemas.microsoft.com/office/drawing/2014/main" id="{4423B98D-6108-F142-BD5C-B701E8A12E45}"/>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5" name="Graphic 14">
            <a:extLst>
              <a:ext uri="{FF2B5EF4-FFF2-40B4-BE49-F238E27FC236}">
                <a16:creationId xmlns:a16="http://schemas.microsoft.com/office/drawing/2014/main" id="{81523BA6-140D-0F47-BE63-27EBEC87294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6" name="Graphic 15">
            <a:extLst>
              <a:ext uri="{FF2B5EF4-FFF2-40B4-BE49-F238E27FC236}">
                <a16:creationId xmlns:a16="http://schemas.microsoft.com/office/drawing/2014/main" id="{3662FD9D-BE79-D542-AF3F-46C715FAB79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7" name="Slide Number Placeholder 5">
            <a:extLst>
              <a:ext uri="{FF2B5EF4-FFF2-40B4-BE49-F238E27FC236}">
                <a16:creationId xmlns:a16="http://schemas.microsoft.com/office/drawing/2014/main" id="{9A4F85E8-7295-C142-9CFB-5E5E6E6823FD}"/>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9" name="TextBox 8">
            <a:extLst>
              <a:ext uri="{FF2B5EF4-FFF2-40B4-BE49-F238E27FC236}">
                <a16:creationId xmlns:a16="http://schemas.microsoft.com/office/drawing/2014/main" id="{1508FC74-772F-1944-9CB7-99E8EF15648B}"/>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7854518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ite Double Line Title">
    <p:bg>
      <p:bgPr>
        <a:solidFill>
          <a:schemeClr val="bg1"/>
        </a:solidFill>
        <a:effectLst/>
      </p:bgPr>
    </p:bg>
    <p:spTree>
      <p:nvGrpSpPr>
        <p:cNvPr id="1" name=""/>
        <p:cNvGrpSpPr/>
        <p:nvPr/>
      </p:nvGrpSpPr>
      <p:grpSpPr>
        <a:xfrm>
          <a:off x="0" y="0"/>
          <a:ext cx="0" cy="0"/>
          <a:chOff x="0" y="0"/>
          <a:chExt cx="0" cy="0"/>
        </a:xfrm>
      </p:grpSpPr>
      <p:sp>
        <p:nvSpPr>
          <p:cNvPr id="6" name="Text Placeholder 87">
            <a:extLst>
              <a:ext uri="{FF2B5EF4-FFF2-40B4-BE49-F238E27FC236}">
                <a16:creationId xmlns:a16="http://schemas.microsoft.com/office/drawing/2014/main" id="{2B99AD97-7900-9945-8037-5889F29AA369}"/>
              </a:ext>
            </a:extLst>
          </p:cNvPr>
          <p:cNvSpPr>
            <a:spLocks noGrp="1"/>
          </p:cNvSpPr>
          <p:nvPr>
            <p:ph type="body" sz="quarter" idx="10" hasCustomPrompt="1"/>
          </p:nvPr>
        </p:nvSpPr>
        <p:spPr>
          <a:xfrm>
            <a:off x="680442" y="360000"/>
            <a:ext cx="9746257" cy="891822"/>
          </a:xfrm>
        </p:spPr>
        <p:txBody>
          <a:bodyPr lIns="0" tIns="0" rIns="0" b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rgbClr val="2D2D2C"/>
                </a:solidFill>
                <a:latin typeface="Arial" panose="020B0604020202020204" pitchFamily="34" charset="0"/>
              </a:defRPr>
            </a:lvl1pPr>
          </a:lstStyle>
          <a:p>
            <a:pPr lvl="0"/>
            <a:r>
              <a:rPr lang="en-GB" dirty="0"/>
              <a:t>This is a Double Line Page Title</a:t>
            </a: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lang="en-GB" dirty="0"/>
              <a:t>This is a Double Line Page Title</a:t>
            </a:r>
            <a:endParaRPr lang="en-US" dirty="0"/>
          </a:p>
          <a:p>
            <a:pPr lvl="0"/>
            <a:endParaRPr lang="en-US" dirty="0"/>
          </a:p>
        </p:txBody>
      </p:sp>
      <p:grpSp>
        <p:nvGrpSpPr>
          <p:cNvPr id="10" name="Group 9"/>
          <p:cNvGrpSpPr/>
          <p:nvPr userDrawn="1"/>
        </p:nvGrpSpPr>
        <p:grpSpPr>
          <a:xfrm>
            <a:off x="9666187" y="5940001"/>
            <a:ext cx="1844538" cy="927524"/>
            <a:chOff x="9666187" y="5940001"/>
            <a:chExt cx="1844538" cy="927524"/>
          </a:xfrm>
        </p:grpSpPr>
        <p:pic>
          <p:nvPicPr>
            <p:cNvPr id="11" name="Picture 10"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12"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13" name="Straight Connector 12"/>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500094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Double Line Title + Partner Branding">
    <p:bg>
      <p:bgPr>
        <a:solidFill>
          <a:schemeClr val="bg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1CD101E8-0C1B-ED4F-A0D2-4D680154C914}"/>
              </a:ext>
            </a:extLst>
          </p:cNvPr>
          <p:cNvSpPr>
            <a:spLocks noGrp="1"/>
          </p:cNvSpPr>
          <p:nvPr>
            <p:ph type="body" sz="quarter" idx="10" hasCustomPrompt="1"/>
          </p:nvPr>
        </p:nvSpPr>
        <p:spPr>
          <a:xfrm>
            <a:off x="680442" y="360000"/>
            <a:ext cx="9746257" cy="891822"/>
          </a:xfrm>
        </p:spPr>
        <p:txBody>
          <a:bodyPr lIns="0" tIns="0" rIns="0" b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rgbClr val="2D2D2C"/>
                </a:solidFill>
                <a:latin typeface="Arial" panose="020B0604020202020204" pitchFamily="34" charset="0"/>
              </a:defRPr>
            </a:lvl1pPr>
          </a:lstStyle>
          <a:p>
            <a:pPr lvl="0"/>
            <a:r>
              <a:rPr lang="en-GB" dirty="0"/>
              <a:t>This is a Double Line Page Title</a:t>
            </a: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lang="en-GB" dirty="0"/>
              <a:t>This is a Double Line Page Title</a:t>
            </a:r>
            <a:endParaRPr lang="en-US" dirty="0"/>
          </a:p>
          <a:p>
            <a:pPr lvl="0"/>
            <a:endParaRPr lang="en-US" dirty="0"/>
          </a:p>
        </p:txBody>
      </p:sp>
      <p:grpSp>
        <p:nvGrpSpPr>
          <p:cNvPr id="8" name="Group 7"/>
          <p:cNvGrpSpPr/>
          <p:nvPr userDrawn="1"/>
        </p:nvGrpSpPr>
        <p:grpSpPr>
          <a:xfrm>
            <a:off x="9666187" y="5940001"/>
            <a:ext cx="1844538" cy="927524"/>
            <a:chOff x="9666187" y="5940001"/>
            <a:chExt cx="1844538" cy="927524"/>
          </a:xfrm>
        </p:grpSpPr>
        <p:pic>
          <p:nvPicPr>
            <p:cNvPr id="10" name="Picture 9"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11"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13" name="Straight Connector 12"/>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02015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White Double Line Title + NI Branding">
    <p:bg>
      <p:bgPr>
        <a:solidFill>
          <a:schemeClr val="bg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F0561D55-421F-024B-9EA0-42B8CAAA5ABC}"/>
              </a:ext>
            </a:extLst>
          </p:cNvPr>
          <p:cNvSpPr>
            <a:spLocks noGrp="1"/>
          </p:cNvSpPr>
          <p:nvPr userDrawn="1">
            <p:ph type="body" sz="quarter" idx="10" hasCustomPrompt="1"/>
          </p:nvPr>
        </p:nvSpPr>
        <p:spPr>
          <a:xfrm>
            <a:off x="680442" y="360000"/>
            <a:ext cx="9746257" cy="891822"/>
          </a:xfrm>
        </p:spPr>
        <p:txBody>
          <a:bodyPr lIns="0" tIns="0" rIns="0" b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rgbClr val="2D2D2C"/>
                </a:solidFill>
                <a:latin typeface="Arial" panose="020B0604020202020204" pitchFamily="34" charset="0"/>
              </a:defRPr>
            </a:lvl1pPr>
          </a:lstStyle>
          <a:p>
            <a:pPr lvl="0"/>
            <a:r>
              <a:rPr lang="en-GB" dirty="0"/>
              <a:t>This is a Double Line Page Title</a:t>
            </a: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lang="en-GB" dirty="0"/>
              <a:t>This is a Double Line Page Title</a:t>
            </a:r>
            <a:endParaRPr lang="en-US" dirty="0"/>
          </a:p>
          <a:p>
            <a:pPr lvl="0"/>
            <a:endParaRPr lang="en-US" dirty="0"/>
          </a:p>
        </p:txBody>
      </p:sp>
      <p:grpSp>
        <p:nvGrpSpPr>
          <p:cNvPr id="11" name="Group 10"/>
          <p:cNvGrpSpPr/>
          <p:nvPr userDrawn="1"/>
        </p:nvGrpSpPr>
        <p:grpSpPr>
          <a:xfrm>
            <a:off x="9666187" y="5940001"/>
            <a:ext cx="1844538" cy="927524"/>
            <a:chOff x="9666187" y="5940001"/>
            <a:chExt cx="1844538" cy="927524"/>
          </a:xfrm>
        </p:grpSpPr>
        <p:pic>
          <p:nvPicPr>
            <p:cNvPr id="12" name="Picture 11"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13"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16" name="Straight Connector 15"/>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33744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Header + Text">
    <p:bg>
      <p:bgPr>
        <a:solidFill>
          <a:schemeClr val="bg1"/>
        </a:solidFill>
        <a:effectLst/>
      </p:bgPr>
    </p:bg>
    <p:spTree>
      <p:nvGrpSpPr>
        <p:cNvPr id="1" name=""/>
        <p:cNvGrpSpPr/>
        <p:nvPr/>
      </p:nvGrpSpPr>
      <p:grpSpPr>
        <a:xfrm>
          <a:off x="0" y="0"/>
          <a:ext cx="0" cy="0"/>
          <a:chOff x="0" y="0"/>
          <a:chExt cx="0" cy="0"/>
        </a:xfrm>
      </p:grpSpPr>
      <p:sp>
        <p:nvSpPr>
          <p:cNvPr id="7" name="Picture Placeholder 38">
            <a:extLst>
              <a:ext uri="{FF2B5EF4-FFF2-40B4-BE49-F238E27FC236}">
                <a16:creationId xmlns:a16="http://schemas.microsoft.com/office/drawing/2014/main" id="{1CF66444-08C9-E744-8FB8-868987052F52}"/>
              </a:ext>
            </a:extLst>
          </p:cNvPr>
          <p:cNvSpPr>
            <a:spLocks noGrp="1"/>
          </p:cNvSpPr>
          <p:nvPr>
            <p:ph type="pic" sz="quarter" idx="12" hasCustomPrompt="1"/>
          </p:nvPr>
        </p:nvSpPr>
        <p:spPr>
          <a:xfrm>
            <a:off x="0" y="1"/>
            <a:ext cx="12192000" cy="1468562"/>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12" name="Text Placeholder 87">
            <a:extLst>
              <a:ext uri="{FF2B5EF4-FFF2-40B4-BE49-F238E27FC236}">
                <a16:creationId xmlns:a16="http://schemas.microsoft.com/office/drawing/2014/main" id="{CEB38AC9-FD16-5841-8F44-735E8CED2086}"/>
              </a:ext>
            </a:extLst>
          </p:cNvPr>
          <p:cNvSpPr>
            <a:spLocks noGrp="1"/>
          </p:cNvSpPr>
          <p:nvPr>
            <p:ph type="body" sz="quarter" idx="11" hasCustomPrompt="1"/>
          </p:nvPr>
        </p:nvSpPr>
        <p:spPr>
          <a:xfrm>
            <a:off x="680442" y="1834824"/>
            <a:ext cx="9745981" cy="3779373"/>
          </a:xfrm>
        </p:spPr>
        <p:txBody>
          <a:bodyPr lIns="0" tIns="0" rIns="0" bIns="0">
            <a:normAutofit/>
          </a:bodyPr>
          <a:lstStyle>
            <a:lvl1pPr marL="0" marR="0" indent="0" algn="l" defTabSz="914400" rtl="0" eaLnBrk="1" fontAlgn="auto" latinLnBrk="0" hangingPunct="1">
              <a:lnSpc>
                <a:spcPct val="100000"/>
              </a:lnSpc>
              <a:spcBef>
                <a:spcPts val="1000"/>
              </a:spcBef>
              <a:spcAft>
                <a:spcPts val="600"/>
              </a:spcAft>
              <a:buClr>
                <a:schemeClr val="accent4"/>
              </a:buClr>
              <a:buSzPct val="130000"/>
              <a:buFont typeface="Arial" panose="020B0604020202020204" pitchFamily="34" charset="0"/>
              <a:buNone/>
              <a:tabLst/>
              <a:defRPr sz="2400" baseline="0">
                <a:solidFill>
                  <a:srgbClr val="2D2D2C"/>
                </a:solidFill>
                <a:latin typeface="Arial" panose="020B0604020202020204" pitchFamily="34" charset="0"/>
              </a:defRPr>
            </a:lvl1pPr>
          </a:lstStyle>
          <a:p>
            <a:pPr lvl="0"/>
            <a:r>
              <a:rPr lang="en-GB" dirty="0"/>
              <a:t>This is a short paragraph of body copy, with an image. This is a short paragraph of body copy with an image. This is a short paragraph of body copy with an image.</a:t>
            </a:r>
          </a:p>
          <a:p>
            <a:pPr lvl="0"/>
            <a:endParaRPr lang="en-GB" dirty="0"/>
          </a:p>
        </p:txBody>
      </p:sp>
      <p:cxnSp>
        <p:nvCxnSpPr>
          <p:cNvPr id="13" name="Straight Connector 12">
            <a:extLst>
              <a:ext uri="{FF2B5EF4-FFF2-40B4-BE49-F238E27FC236}">
                <a16:creationId xmlns:a16="http://schemas.microsoft.com/office/drawing/2014/main" id="{E8AFA12E-E255-DE4A-8937-FEF0DA7BCE5E}"/>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FE601BA4-A42C-724F-8035-7E3C5EA6E95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16" name="Slide Number Placeholder 5">
            <a:extLst>
              <a:ext uri="{FF2B5EF4-FFF2-40B4-BE49-F238E27FC236}">
                <a16:creationId xmlns:a16="http://schemas.microsoft.com/office/drawing/2014/main" id="{7E5AB172-C2A6-D143-A1FF-53A69984F188}"/>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8" name="TextBox 7">
            <a:extLst>
              <a:ext uri="{FF2B5EF4-FFF2-40B4-BE49-F238E27FC236}">
                <a16:creationId xmlns:a16="http://schemas.microsoft.com/office/drawing/2014/main" id="{629C7694-A170-2C42-9B5A-9A747DB91E3B}"/>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120952313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Header + Bullets">
    <p:bg>
      <p:bgPr>
        <a:solidFill>
          <a:schemeClr val="bg1"/>
        </a:solidFill>
        <a:effectLst/>
      </p:bgPr>
    </p:bg>
    <p:spTree>
      <p:nvGrpSpPr>
        <p:cNvPr id="1" name=""/>
        <p:cNvGrpSpPr/>
        <p:nvPr/>
      </p:nvGrpSpPr>
      <p:grpSpPr>
        <a:xfrm>
          <a:off x="0" y="0"/>
          <a:ext cx="0" cy="0"/>
          <a:chOff x="0" y="0"/>
          <a:chExt cx="0" cy="0"/>
        </a:xfrm>
      </p:grpSpPr>
      <p:sp>
        <p:nvSpPr>
          <p:cNvPr id="7" name="Picture Placeholder 38">
            <a:extLst>
              <a:ext uri="{FF2B5EF4-FFF2-40B4-BE49-F238E27FC236}">
                <a16:creationId xmlns:a16="http://schemas.microsoft.com/office/drawing/2014/main" id="{1CF66444-08C9-E744-8FB8-868987052F52}"/>
              </a:ext>
            </a:extLst>
          </p:cNvPr>
          <p:cNvSpPr>
            <a:spLocks noGrp="1"/>
          </p:cNvSpPr>
          <p:nvPr>
            <p:ph type="pic" sz="quarter" idx="12" hasCustomPrompt="1"/>
          </p:nvPr>
        </p:nvSpPr>
        <p:spPr>
          <a:xfrm>
            <a:off x="0" y="1"/>
            <a:ext cx="12192000" cy="1468562"/>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12" name="Text Placeholder 87">
            <a:extLst>
              <a:ext uri="{FF2B5EF4-FFF2-40B4-BE49-F238E27FC236}">
                <a16:creationId xmlns:a16="http://schemas.microsoft.com/office/drawing/2014/main" id="{CEB38AC9-FD16-5841-8F44-735E8CED2086}"/>
              </a:ext>
            </a:extLst>
          </p:cNvPr>
          <p:cNvSpPr>
            <a:spLocks noGrp="1"/>
          </p:cNvSpPr>
          <p:nvPr>
            <p:ph type="body" sz="quarter" idx="11" hasCustomPrompt="1"/>
          </p:nvPr>
        </p:nvSpPr>
        <p:spPr>
          <a:xfrm>
            <a:off x="680442" y="1834824"/>
            <a:ext cx="9745981" cy="3779373"/>
          </a:xfrm>
        </p:spPr>
        <p:txBody>
          <a:bodyPr lIns="0" tIns="0" rIns="0" bIns="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2"/>
              </a:buBlip>
              <a:tabLst/>
              <a:defRPr sz="2400" baseline="0">
                <a:solidFill>
                  <a:srgbClr val="2D2D2C"/>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a:p>
            <a:pPr lvl="0"/>
            <a:endParaRPr lang="en-GB" dirty="0"/>
          </a:p>
        </p:txBody>
      </p:sp>
      <p:cxnSp>
        <p:nvCxnSpPr>
          <p:cNvPr id="13" name="Straight Connector 12">
            <a:extLst>
              <a:ext uri="{FF2B5EF4-FFF2-40B4-BE49-F238E27FC236}">
                <a16:creationId xmlns:a16="http://schemas.microsoft.com/office/drawing/2014/main" id="{E8AFA12E-E255-DE4A-8937-FEF0DA7BCE5E}"/>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FE601BA4-A42C-724F-8035-7E3C5EA6E95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sp>
        <p:nvSpPr>
          <p:cNvPr id="16" name="Slide Number Placeholder 5">
            <a:extLst>
              <a:ext uri="{FF2B5EF4-FFF2-40B4-BE49-F238E27FC236}">
                <a16:creationId xmlns:a16="http://schemas.microsoft.com/office/drawing/2014/main" id="{7E5AB172-C2A6-D143-A1FF-53A69984F188}"/>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8" name="TextBox 7">
            <a:extLst>
              <a:ext uri="{FF2B5EF4-FFF2-40B4-BE49-F238E27FC236}">
                <a16:creationId xmlns:a16="http://schemas.microsoft.com/office/drawing/2014/main" id="{83353D99-7ABA-7B45-A6EC-7742B630EB90}"/>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191693780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White Title + Bullets">
    <p:bg>
      <p:bgPr>
        <a:solidFill>
          <a:srgbClr val="1A3312"/>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A330B620-956E-CB4D-AD52-116D3C6F89C2}"/>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chemeClr val="bg1"/>
                </a:solidFill>
                <a:latin typeface="Arial" panose="020B0604020202020204" pitchFamily="34" charset="0"/>
              </a:defRPr>
            </a:lvl1pPr>
          </a:lstStyle>
          <a:p>
            <a:pPr lvl="0"/>
            <a:r>
              <a:rPr lang="en-GB" dirty="0"/>
              <a:t>This is a Single Line Page Title</a:t>
            </a:r>
            <a:endParaRPr lang="en-US" dirty="0"/>
          </a:p>
        </p:txBody>
      </p:sp>
      <p:sp>
        <p:nvSpPr>
          <p:cNvPr id="7" name="Text Placeholder 87">
            <a:extLst>
              <a:ext uri="{FF2B5EF4-FFF2-40B4-BE49-F238E27FC236}">
                <a16:creationId xmlns:a16="http://schemas.microsoft.com/office/drawing/2014/main" id="{40806DD1-375B-514E-ADDC-46E3EC630973}"/>
              </a:ext>
            </a:extLst>
          </p:cNvPr>
          <p:cNvSpPr>
            <a:spLocks noGrp="1"/>
          </p:cNvSpPr>
          <p:nvPr>
            <p:ph type="body" sz="quarter" idx="12" hasCustomPrompt="1"/>
          </p:nvPr>
        </p:nvSpPr>
        <p:spPr>
          <a:xfrm>
            <a:off x="680442" y="1834824"/>
            <a:ext cx="9745981" cy="3779374"/>
          </a:xfrm>
          <a:noFill/>
        </p:spPr>
        <p:txBody>
          <a:bodyPr lIns="0" tIns="0" rIns="0" bIns="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2"/>
              </a:buBlip>
              <a:tabLst/>
              <a:defRPr sz="2400" baseline="0">
                <a:solidFill>
                  <a:schemeClr val="bg1"/>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a:p>
            <a:pPr lvl="0"/>
            <a:endParaRPr lang="en-GB" dirty="0"/>
          </a:p>
        </p:txBody>
      </p:sp>
      <p:sp>
        <p:nvSpPr>
          <p:cNvPr id="2" name="TextBox 1">
            <a:extLst>
              <a:ext uri="{FF2B5EF4-FFF2-40B4-BE49-F238E27FC236}">
                <a16:creationId xmlns:a16="http://schemas.microsoft.com/office/drawing/2014/main" id="{28626197-EECD-D742-9EE6-8F6EF0603856}"/>
              </a:ext>
            </a:extLst>
          </p:cNvPr>
          <p:cNvSpPr txBox="1"/>
          <p:nvPr userDrawn="1"/>
        </p:nvSpPr>
        <p:spPr>
          <a:xfrm>
            <a:off x="2191407" y="796159"/>
            <a:ext cx="184731" cy="369332"/>
          </a:xfrm>
          <a:prstGeom prst="rect">
            <a:avLst/>
          </a:prstGeom>
          <a:noFill/>
        </p:spPr>
        <p:txBody>
          <a:bodyPr wrap="none" rtlCol="0">
            <a:spAutoFit/>
          </a:bodyPr>
          <a:lstStyle/>
          <a:p>
            <a:endParaRPr lang="en-US" dirty="0"/>
          </a:p>
        </p:txBody>
      </p:sp>
      <p:grpSp>
        <p:nvGrpSpPr>
          <p:cNvPr id="5" name="Group 4"/>
          <p:cNvGrpSpPr/>
          <p:nvPr userDrawn="1"/>
        </p:nvGrpSpPr>
        <p:grpSpPr>
          <a:xfrm>
            <a:off x="9657833" y="5940001"/>
            <a:ext cx="1852893" cy="963416"/>
            <a:chOff x="9657833" y="5940001"/>
            <a:chExt cx="1852893" cy="963416"/>
          </a:xfrm>
        </p:grpSpPr>
        <p:pic>
          <p:nvPicPr>
            <p:cNvPr id="14" name="Picture 13" descr="A picture containing drawing&#10;&#10;Description automatically generated">
              <a:extLst>
                <a:ext uri="{FF2B5EF4-FFF2-40B4-BE49-F238E27FC236}">
                  <a16:creationId xmlns:a16="http://schemas.microsoft.com/office/drawing/2014/main" id="{D84B6A2F-5D61-BC49-A3AE-DC9D90FDDB2A}"/>
                </a:ext>
              </a:extLst>
            </p:cNvPr>
            <p:cNvPicPr>
              <a:picLocks noChangeAspect="1"/>
            </p:cNvPicPr>
            <p:nvPr userDrawn="1"/>
          </p:nvPicPr>
          <p:blipFill>
            <a:blip r:embed="rId3"/>
            <a:stretch>
              <a:fillRect/>
            </a:stretch>
          </p:blipFill>
          <p:spPr>
            <a:xfrm>
              <a:off x="9657833" y="6196273"/>
              <a:ext cx="785757" cy="275302"/>
            </a:xfrm>
            <a:prstGeom prst="rect">
              <a:avLst/>
            </a:prstGeom>
          </p:spPr>
        </p:pic>
        <p:pic>
          <p:nvPicPr>
            <p:cNvPr id="16" name="Graphic 9">
              <a:extLst>
                <a:ext uri="{FF2B5EF4-FFF2-40B4-BE49-F238E27FC236}">
                  <a16:creationId xmlns:a16="http://schemas.microsoft.com/office/drawing/2014/main" id="{E45C5D0E-0613-8E49-84F0-09E503650ACD}"/>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10937146" y="5940001"/>
              <a:ext cx="573580" cy="515390"/>
            </a:xfrm>
            <a:prstGeom prst="rect">
              <a:avLst/>
            </a:prstGeom>
          </p:spPr>
        </p:pic>
        <p:cxnSp>
          <p:nvCxnSpPr>
            <p:cNvPr id="4" name="Straight Connector 3"/>
            <p:cNvCxnSpPr/>
            <p:nvPr userDrawn="1"/>
          </p:nvCxnSpPr>
          <p:spPr>
            <a:xfrm>
              <a:off x="10665850" y="5950467"/>
              <a:ext cx="0" cy="9529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043529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White Title + Bullets">
    <p:bg>
      <p:bgPr>
        <a:solidFill>
          <a:srgbClr val="13294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A330B620-956E-CB4D-AD52-116D3C6F89C2}"/>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chemeClr val="bg1"/>
                </a:solidFill>
                <a:latin typeface="Arial" panose="020B0604020202020204" pitchFamily="34" charset="0"/>
              </a:defRPr>
            </a:lvl1pPr>
          </a:lstStyle>
          <a:p>
            <a:pPr lvl="0"/>
            <a:r>
              <a:rPr lang="en-GB" dirty="0"/>
              <a:t>This is a Single Line Page Title</a:t>
            </a:r>
            <a:endParaRPr lang="en-US" dirty="0"/>
          </a:p>
        </p:txBody>
      </p:sp>
      <p:sp>
        <p:nvSpPr>
          <p:cNvPr id="7" name="Text Placeholder 87">
            <a:extLst>
              <a:ext uri="{FF2B5EF4-FFF2-40B4-BE49-F238E27FC236}">
                <a16:creationId xmlns:a16="http://schemas.microsoft.com/office/drawing/2014/main" id="{40806DD1-375B-514E-ADDC-46E3EC630973}"/>
              </a:ext>
            </a:extLst>
          </p:cNvPr>
          <p:cNvSpPr>
            <a:spLocks noGrp="1"/>
          </p:cNvSpPr>
          <p:nvPr>
            <p:ph type="body" sz="quarter" idx="12" hasCustomPrompt="1"/>
          </p:nvPr>
        </p:nvSpPr>
        <p:spPr>
          <a:xfrm>
            <a:off x="680442" y="1834824"/>
            <a:ext cx="9745981" cy="3779374"/>
          </a:xfrm>
          <a:noFill/>
        </p:spPr>
        <p:txBody>
          <a:bodyPr lIns="0" tIns="0" rIns="0" bIns="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2"/>
              </a:buBlip>
              <a:tabLst/>
              <a:defRPr sz="2400" baseline="0">
                <a:solidFill>
                  <a:schemeClr val="bg1"/>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a:p>
            <a:pPr lvl="0"/>
            <a:endParaRPr lang="en-GB" dirty="0"/>
          </a:p>
        </p:txBody>
      </p:sp>
      <p:sp>
        <p:nvSpPr>
          <p:cNvPr id="2" name="TextBox 1">
            <a:extLst>
              <a:ext uri="{FF2B5EF4-FFF2-40B4-BE49-F238E27FC236}">
                <a16:creationId xmlns:a16="http://schemas.microsoft.com/office/drawing/2014/main" id="{28626197-EECD-D742-9EE6-8F6EF0603856}"/>
              </a:ext>
            </a:extLst>
          </p:cNvPr>
          <p:cNvSpPr txBox="1"/>
          <p:nvPr userDrawn="1"/>
        </p:nvSpPr>
        <p:spPr>
          <a:xfrm>
            <a:off x="2191407" y="796159"/>
            <a:ext cx="184731" cy="369332"/>
          </a:xfrm>
          <a:prstGeom prst="rect">
            <a:avLst/>
          </a:prstGeom>
          <a:noFill/>
        </p:spPr>
        <p:txBody>
          <a:bodyPr wrap="none" rtlCol="0">
            <a:spAutoFit/>
          </a:bodyPr>
          <a:lstStyle/>
          <a:p>
            <a:endParaRPr lang="en-US" dirty="0"/>
          </a:p>
        </p:txBody>
      </p:sp>
      <p:grpSp>
        <p:nvGrpSpPr>
          <p:cNvPr id="17" name="Group 16"/>
          <p:cNvGrpSpPr/>
          <p:nvPr userDrawn="1"/>
        </p:nvGrpSpPr>
        <p:grpSpPr>
          <a:xfrm>
            <a:off x="9657833" y="5940001"/>
            <a:ext cx="1852893" cy="963416"/>
            <a:chOff x="9657833" y="5940001"/>
            <a:chExt cx="1852893" cy="963416"/>
          </a:xfrm>
        </p:grpSpPr>
        <p:pic>
          <p:nvPicPr>
            <p:cNvPr id="18" name="Picture 17" descr="A picture containing drawing&#10;&#10;Description automatically generated">
              <a:extLst>
                <a:ext uri="{FF2B5EF4-FFF2-40B4-BE49-F238E27FC236}">
                  <a16:creationId xmlns:a16="http://schemas.microsoft.com/office/drawing/2014/main" id="{D84B6A2F-5D61-BC49-A3AE-DC9D90FDDB2A}"/>
                </a:ext>
              </a:extLst>
            </p:cNvPr>
            <p:cNvPicPr>
              <a:picLocks noChangeAspect="1"/>
            </p:cNvPicPr>
            <p:nvPr userDrawn="1"/>
          </p:nvPicPr>
          <p:blipFill>
            <a:blip r:embed="rId3"/>
            <a:stretch>
              <a:fillRect/>
            </a:stretch>
          </p:blipFill>
          <p:spPr>
            <a:xfrm>
              <a:off x="9657833" y="6196273"/>
              <a:ext cx="785757" cy="275302"/>
            </a:xfrm>
            <a:prstGeom prst="rect">
              <a:avLst/>
            </a:prstGeom>
          </p:spPr>
        </p:pic>
        <p:pic>
          <p:nvPicPr>
            <p:cNvPr id="19" name="Graphic 9">
              <a:extLst>
                <a:ext uri="{FF2B5EF4-FFF2-40B4-BE49-F238E27FC236}">
                  <a16:creationId xmlns:a16="http://schemas.microsoft.com/office/drawing/2014/main" id="{E45C5D0E-0613-8E49-84F0-09E503650ACD}"/>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10937146" y="5940001"/>
              <a:ext cx="573580" cy="515390"/>
            </a:xfrm>
            <a:prstGeom prst="rect">
              <a:avLst/>
            </a:prstGeom>
          </p:spPr>
        </p:pic>
        <p:cxnSp>
          <p:nvCxnSpPr>
            <p:cNvPr id="20" name="Straight Connector 19"/>
            <p:cNvCxnSpPr/>
            <p:nvPr userDrawn="1"/>
          </p:nvCxnSpPr>
          <p:spPr>
            <a:xfrm>
              <a:off x="10665850" y="5950467"/>
              <a:ext cx="0" cy="9529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54987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White Title + Bullets">
    <p:bg>
      <p:bgPr>
        <a:solidFill>
          <a:schemeClr val="bg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A330B620-956E-CB4D-AD52-116D3C6F89C2}"/>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sp>
        <p:nvSpPr>
          <p:cNvPr id="7" name="Text Placeholder 87">
            <a:extLst>
              <a:ext uri="{FF2B5EF4-FFF2-40B4-BE49-F238E27FC236}">
                <a16:creationId xmlns:a16="http://schemas.microsoft.com/office/drawing/2014/main" id="{40806DD1-375B-514E-ADDC-46E3EC630973}"/>
              </a:ext>
            </a:extLst>
          </p:cNvPr>
          <p:cNvSpPr>
            <a:spLocks noGrp="1"/>
          </p:cNvSpPr>
          <p:nvPr>
            <p:ph type="body" sz="quarter" idx="12" hasCustomPrompt="1"/>
          </p:nvPr>
        </p:nvSpPr>
        <p:spPr>
          <a:xfrm>
            <a:off x="680442" y="1834824"/>
            <a:ext cx="9745981" cy="3779374"/>
          </a:xfrm>
        </p:spPr>
        <p:txBody>
          <a:bodyPr lIns="0" tIns="0" rIns="0" bIns="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2"/>
              </a:buBlip>
              <a:tabLst/>
              <a:defRPr sz="2400" baseline="0">
                <a:solidFill>
                  <a:srgbClr val="2D2D2C"/>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a:p>
            <a:pPr lvl="0"/>
            <a:endParaRPr lang="en-GB" dirty="0"/>
          </a:p>
        </p:txBody>
      </p:sp>
      <p:grpSp>
        <p:nvGrpSpPr>
          <p:cNvPr id="8" name="Group 7"/>
          <p:cNvGrpSpPr/>
          <p:nvPr userDrawn="1"/>
        </p:nvGrpSpPr>
        <p:grpSpPr>
          <a:xfrm>
            <a:off x="9666187" y="5940001"/>
            <a:ext cx="1844538" cy="927524"/>
            <a:chOff x="9666187" y="5940001"/>
            <a:chExt cx="1844538" cy="927524"/>
          </a:xfrm>
        </p:grpSpPr>
        <p:pic>
          <p:nvPicPr>
            <p:cNvPr id="10" name="Picture 9"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3"/>
            <a:stretch>
              <a:fillRect/>
            </a:stretch>
          </p:blipFill>
          <p:spPr>
            <a:xfrm>
              <a:off x="9666187" y="6197172"/>
              <a:ext cx="757526" cy="265411"/>
            </a:xfrm>
            <a:prstGeom prst="rect">
              <a:avLst/>
            </a:prstGeom>
          </p:spPr>
        </p:pic>
        <p:pic>
          <p:nvPicPr>
            <p:cNvPr id="12"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937146" y="5940001"/>
              <a:ext cx="573579" cy="515390"/>
            </a:xfrm>
            <a:prstGeom prst="rect">
              <a:avLst/>
            </a:prstGeom>
          </p:spPr>
        </p:pic>
        <p:cxnSp>
          <p:nvCxnSpPr>
            <p:cNvPr id="16" name="Straight Connector 15"/>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13189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 Large Bullets + Partner Branding">
    <p:bg>
      <p:bgPr>
        <a:solidFill>
          <a:schemeClr val="bg1"/>
        </a:solidFill>
        <a:effectLst/>
      </p:bgPr>
    </p:bg>
    <p:spTree>
      <p:nvGrpSpPr>
        <p:cNvPr id="1" name=""/>
        <p:cNvGrpSpPr/>
        <p:nvPr/>
      </p:nvGrpSpPr>
      <p:grpSpPr>
        <a:xfrm>
          <a:off x="0" y="0"/>
          <a:ext cx="0" cy="0"/>
          <a:chOff x="0" y="0"/>
          <a:chExt cx="0" cy="0"/>
        </a:xfrm>
      </p:grpSpPr>
      <p:sp>
        <p:nvSpPr>
          <p:cNvPr id="13" name="Text Placeholder 87">
            <a:extLst>
              <a:ext uri="{FF2B5EF4-FFF2-40B4-BE49-F238E27FC236}">
                <a16:creationId xmlns:a16="http://schemas.microsoft.com/office/drawing/2014/main" id="{B66AC4CD-7739-2B4D-A760-CA5DA9470565}"/>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8" name="Graphic 17">
            <a:extLst>
              <a:ext uri="{FF2B5EF4-FFF2-40B4-BE49-F238E27FC236}">
                <a16:creationId xmlns:a16="http://schemas.microsoft.com/office/drawing/2014/main" id="{889A1FDA-3AD2-5B4F-B20A-DD7963A28F8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20" name="Slide Number Placeholder 5">
            <a:extLst>
              <a:ext uri="{FF2B5EF4-FFF2-40B4-BE49-F238E27FC236}">
                <a16:creationId xmlns:a16="http://schemas.microsoft.com/office/drawing/2014/main" id="{6C789D8F-5DAE-F547-9224-405FCD4ECDE5}"/>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1" name="Text Placeholder 87">
            <a:extLst>
              <a:ext uri="{FF2B5EF4-FFF2-40B4-BE49-F238E27FC236}">
                <a16:creationId xmlns:a16="http://schemas.microsoft.com/office/drawing/2014/main" id="{804C2A21-58A4-FE44-8C2F-016D2683686A}"/>
              </a:ext>
            </a:extLst>
          </p:cNvPr>
          <p:cNvSpPr>
            <a:spLocks noGrp="1"/>
          </p:cNvSpPr>
          <p:nvPr>
            <p:ph type="body" sz="quarter" idx="11" hasCustomPrompt="1"/>
          </p:nvPr>
        </p:nvSpPr>
        <p:spPr>
          <a:xfrm>
            <a:off x="680442" y="1834824"/>
            <a:ext cx="2743201" cy="3779374"/>
          </a:xfrm>
        </p:spPr>
        <p:txBody>
          <a:bodyPr lIns="0" tIns="0" rIns="0" bIns="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4"/>
              </a:buBlip>
              <a:tabLst/>
              <a:defRPr sz="3200" b="1" baseline="0">
                <a:solidFill>
                  <a:srgbClr val="316091"/>
                </a:solidFill>
                <a:latin typeface="Arial" panose="020B0604020202020204" pitchFamily="34" charset="0"/>
              </a:defRPr>
            </a:lvl1pPr>
          </a:lstStyle>
          <a:p>
            <a:pPr lvl="0"/>
            <a:r>
              <a:rPr lang="en-GB" dirty="0"/>
              <a:t>Title </a:t>
            </a:r>
          </a:p>
          <a:p>
            <a:pPr lvl="0"/>
            <a:r>
              <a:rPr lang="en-GB" dirty="0"/>
              <a:t>Title</a:t>
            </a:r>
          </a:p>
          <a:p>
            <a:pPr lvl="0"/>
            <a:r>
              <a:rPr lang="en-GB" dirty="0"/>
              <a:t>Title</a:t>
            </a:r>
          </a:p>
        </p:txBody>
      </p:sp>
      <p:sp>
        <p:nvSpPr>
          <p:cNvPr id="9" name="Text Placeholder 87">
            <a:extLst>
              <a:ext uri="{FF2B5EF4-FFF2-40B4-BE49-F238E27FC236}">
                <a16:creationId xmlns:a16="http://schemas.microsoft.com/office/drawing/2014/main" id="{E612C880-D603-104A-9068-BFEF65B1F0BF}"/>
              </a:ext>
            </a:extLst>
          </p:cNvPr>
          <p:cNvSpPr>
            <a:spLocks noGrp="1"/>
          </p:cNvSpPr>
          <p:nvPr>
            <p:ph type="body" sz="quarter" idx="13" hasCustomPrompt="1"/>
          </p:nvPr>
        </p:nvSpPr>
        <p:spPr>
          <a:xfrm>
            <a:off x="3589867" y="1834824"/>
            <a:ext cx="6836556" cy="3779374"/>
          </a:xfrm>
        </p:spPr>
        <p:txBody>
          <a:bodyPr lIns="0" tIns="0" rIns="0" bIns="0">
            <a:normAutofit/>
          </a:bodyPr>
          <a:lstStyle>
            <a:lvl1pPr marL="0" marR="0" indent="0" algn="l" defTabSz="914400" rtl="0" eaLnBrk="1" fontAlgn="auto" latinLnBrk="0" hangingPunct="1">
              <a:lnSpc>
                <a:spcPct val="100000"/>
              </a:lnSpc>
              <a:spcBef>
                <a:spcPts val="1000"/>
              </a:spcBef>
              <a:spcAft>
                <a:spcPts val="600"/>
              </a:spcAft>
              <a:buClr>
                <a:schemeClr val="accent4"/>
              </a:buClr>
              <a:buSzPct val="80000"/>
              <a:buFontTx/>
              <a:buNone/>
              <a:tabLst/>
              <a:defRPr sz="3200" baseline="0">
                <a:solidFill>
                  <a:srgbClr val="746656"/>
                </a:solidFill>
                <a:latin typeface="Arial" panose="020B0604020202020204" pitchFamily="34" charset="0"/>
              </a:defRPr>
            </a:lvl1pPr>
          </a:lstStyle>
          <a:p>
            <a:pPr lvl="0"/>
            <a:r>
              <a:rPr lang="en-GB" dirty="0"/>
              <a:t>- Additional text</a:t>
            </a:r>
          </a:p>
          <a:p>
            <a:pPr lvl="0"/>
            <a:r>
              <a:rPr lang="en-GB" dirty="0"/>
              <a:t>- Additional text</a:t>
            </a:r>
          </a:p>
          <a:p>
            <a:pPr lvl="0"/>
            <a:r>
              <a:rPr lang="en-GB" dirty="0"/>
              <a:t>- Additional text</a:t>
            </a:r>
          </a:p>
        </p:txBody>
      </p:sp>
      <p:cxnSp>
        <p:nvCxnSpPr>
          <p:cNvPr id="10" name="Straight Connector 9">
            <a:extLst>
              <a:ext uri="{FF2B5EF4-FFF2-40B4-BE49-F238E27FC236}">
                <a16:creationId xmlns:a16="http://schemas.microsoft.com/office/drawing/2014/main" id="{1D5A66CF-3318-F440-A91E-23F12D78CAF4}"/>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C563DB-596C-1144-B391-8B14371013E7}"/>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40192797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hite Hex/dark Blue Bgd">
    <p:bg>
      <p:bgPr>
        <a:solidFill>
          <a:srgbClr val="31609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D7B4A2C-86F5-BC48-B25D-FD64088622A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378733" y="-8685872"/>
            <a:ext cx="35653558" cy="20055126"/>
          </a:xfrm>
          <a:prstGeom prst="rect">
            <a:avLst/>
          </a:prstGeom>
        </p:spPr>
      </p:pic>
      <p:pic>
        <p:nvPicPr>
          <p:cNvPr id="83" name="Graphic 82">
            <a:extLst>
              <a:ext uri="{FF2B5EF4-FFF2-40B4-BE49-F238E27FC236}">
                <a16:creationId xmlns:a16="http://schemas.microsoft.com/office/drawing/2014/main" id="{69D6B5F6-48F9-2642-973A-F09AA44061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80720" y="720521"/>
            <a:ext cx="1109538" cy="996976"/>
          </a:xfrm>
          <a:prstGeom prst="rect">
            <a:avLst/>
          </a:prstGeom>
        </p:spPr>
      </p:pic>
      <p:cxnSp>
        <p:nvCxnSpPr>
          <p:cNvPr id="8" name="Straight Connector 7">
            <a:extLst>
              <a:ext uri="{FF2B5EF4-FFF2-40B4-BE49-F238E27FC236}">
                <a16:creationId xmlns:a16="http://schemas.microsoft.com/office/drawing/2014/main" id="{BC014AB6-E511-0C4D-AD73-E2CDCB703B1F}"/>
              </a:ext>
            </a:extLst>
          </p:cNvPr>
          <p:cNvCxnSpPr>
            <a:cxnSpLocks/>
          </p:cNvCxnSpPr>
          <p:nvPr userDrawn="1"/>
        </p:nvCxnSpPr>
        <p:spPr>
          <a:xfrm>
            <a:off x="680720" y="4227154"/>
            <a:ext cx="3822340" cy="0"/>
          </a:xfrm>
          <a:prstGeom prst="line">
            <a:avLst/>
          </a:prstGeom>
          <a:ln w="12700">
            <a:solidFill>
              <a:srgbClr val="00B6F1"/>
            </a:solidFill>
          </a:ln>
        </p:spPr>
        <p:style>
          <a:lnRef idx="1">
            <a:schemeClr val="accent1"/>
          </a:lnRef>
          <a:fillRef idx="0">
            <a:schemeClr val="accent1"/>
          </a:fillRef>
          <a:effectRef idx="0">
            <a:schemeClr val="accent1"/>
          </a:effectRef>
          <a:fontRef idx="minor">
            <a:schemeClr val="tx1"/>
          </a:fontRef>
        </p:style>
      </p:cxnSp>
      <p:sp>
        <p:nvSpPr>
          <p:cNvPr id="10" name="Text Placeholder 87">
            <a:extLst>
              <a:ext uri="{FF2B5EF4-FFF2-40B4-BE49-F238E27FC236}">
                <a16:creationId xmlns:a16="http://schemas.microsoft.com/office/drawing/2014/main" id="{1244ACC4-EF0E-AC48-BA8D-C446FDA21874}"/>
              </a:ext>
            </a:extLst>
          </p:cNvPr>
          <p:cNvSpPr>
            <a:spLocks noGrp="1"/>
          </p:cNvSpPr>
          <p:nvPr>
            <p:ph type="body" sz="quarter" idx="10" hasCustomPrompt="1"/>
          </p:nvPr>
        </p:nvSpPr>
        <p:spPr>
          <a:xfrm>
            <a:off x="680719" y="2988074"/>
            <a:ext cx="7469367" cy="996875"/>
          </a:xfrm>
        </p:spPr>
        <p:txBody>
          <a:bodyPr lIns="0" tIns="0" rIns="0" bIns="0">
            <a:normAutofit/>
          </a:bodyPr>
          <a:lstStyle>
            <a:lvl1pPr marL="0" indent="0">
              <a:lnSpc>
                <a:spcPct val="100000"/>
              </a:lnSpc>
              <a:spcBef>
                <a:spcPts val="0"/>
              </a:spcBef>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pic>
        <p:nvPicPr>
          <p:cNvPr id="7" name="Picture 6" descr="A picture containing drawing&#10;&#10;Description automatically generated">
            <a:extLst>
              <a:ext uri="{FF2B5EF4-FFF2-40B4-BE49-F238E27FC236}">
                <a16:creationId xmlns:a16="http://schemas.microsoft.com/office/drawing/2014/main" id="{2644CFC0-F0DD-264B-9059-9A34CD7DB522}"/>
              </a:ext>
            </a:extLst>
          </p:cNvPr>
          <p:cNvPicPr>
            <a:picLocks noChangeAspect="1"/>
          </p:cNvPicPr>
          <p:nvPr userDrawn="1"/>
        </p:nvPicPr>
        <p:blipFill>
          <a:blip r:embed="rId6"/>
          <a:stretch>
            <a:fillRect/>
          </a:stretch>
        </p:blipFill>
        <p:spPr>
          <a:xfrm>
            <a:off x="680719" y="6236937"/>
            <a:ext cx="688669" cy="241286"/>
          </a:xfrm>
          <a:prstGeom prst="rect">
            <a:avLst/>
          </a:prstGeom>
        </p:spPr>
      </p:pic>
      <p:pic>
        <p:nvPicPr>
          <p:cNvPr id="13" name="Picture 12">
            <a:extLst>
              <a:ext uri="{FF2B5EF4-FFF2-40B4-BE49-F238E27FC236}">
                <a16:creationId xmlns:a16="http://schemas.microsoft.com/office/drawing/2014/main" id="{6066044F-3123-9E48-BE46-6F4A840BD8C4}"/>
              </a:ext>
            </a:extLst>
          </p:cNvPr>
          <p:cNvPicPr>
            <a:picLocks noChangeAspect="1"/>
          </p:cNvPicPr>
          <p:nvPr userDrawn="1"/>
        </p:nvPicPr>
        <p:blipFill>
          <a:blip r:embed="rId7"/>
          <a:stretch>
            <a:fillRect/>
          </a:stretch>
        </p:blipFill>
        <p:spPr>
          <a:xfrm>
            <a:off x="1591171" y="6183477"/>
            <a:ext cx="38100" cy="1498600"/>
          </a:xfrm>
          <a:prstGeom prst="rect">
            <a:avLst/>
          </a:prstGeom>
        </p:spPr>
      </p:pic>
    </p:spTree>
    <p:extLst>
      <p:ext uri="{BB962C8B-B14F-4D97-AF65-F5344CB8AC3E}">
        <p14:creationId xmlns:p14="http://schemas.microsoft.com/office/powerpoint/2010/main" val="249050680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White Title + Para + Image">
    <p:bg>
      <p:bgPr>
        <a:solidFill>
          <a:schemeClr val="bg1"/>
        </a:solidFill>
        <a:effectLst/>
      </p:bgPr>
    </p:bg>
    <p:spTree>
      <p:nvGrpSpPr>
        <p:cNvPr id="1" name=""/>
        <p:cNvGrpSpPr/>
        <p:nvPr/>
      </p:nvGrpSpPr>
      <p:grpSpPr>
        <a:xfrm>
          <a:off x="0" y="0"/>
          <a:ext cx="0" cy="0"/>
          <a:chOff x="0" y="0"/>
          <a:chExt cx="0" cy="0"/>
        </a:xfrm>
      </p:grpSpPr>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sp>
        <p:nvSpPr>
          <p:cNvPr id="9" name="Text Placeholder 87">
            <a:extLst>
              <a:ext uri="{FF2B5EF4-FFF2-40B4-BE49-F238E27FC236}">
                <a16:creationId xmlns:a16="http://schemas.microsoft.com/office/drawing/2014/main" id="{8F12B3C6-0333-B344-A9F9-3B5F7FD765FF}"/>
              </a:ext>
            </a:extLst>
          </p:cNvPr>
          <p:cNvSpPr>
            <a:spLocks noGrp="1"/>
          </p:cNvSpPr>
          <p:nvPr>
            <p:ph type="body" sz="quarter" idx="11" hasCustomPrompt="1"/>
          </p:nvPr>
        </p:nvSpPr>
        <p:spPr>
          <a:xfrm>
            <a:off x="680443" y="1838780"/>
            <a:ext cx="5415280" cy="3779374"/>
          </a:xfrm>
        </p:spPr>
        <p:txBody>
          <a:bodyPr lIns="0" tIns="0" rIns="0" bIns="0">
            <a:normAutofit/>
          </a:bodyPr>
          <a:lstStyle>
            <a:lvl1pPr marL="0" marR="0" indent="-360000" algn="l" defTabSz="914400" rtl="0" eaLnBrk="1" fontAlgn="auto" latinLnBrk="0" hangingPunct="1">
              <a:lnSpc>
                <a:spcPct val="100000"/>
              </a:lnSpc>
              <a:spcBef>
                <a:spcPts val="0"/>
              </a:spcBef>
              <a:spcAft>
                <a:spcPts val="0"/>
              </a:spcAft>
              <a:buClr>
                <a:srgbClr val="44C8F5"/>
              </a:buClr>
              <a:buSzPct val="70000"/>
              <a:buFontTx/>
              <a:buNone/>
              <a:tabLst/>
              <a:defRPr sz="2400" baseline="0">
                <a:solidFill>
                  <a:srgbClr val="2D2D2C"/>
                </a:solidFill>
                <a:latin typeface="Arial" panose="020B0604020202020204" pitchFamily="34" charset="0"/>
              </a:defRPr>
            </a:lvl1pPr>
          </a:lstStyle>
          <a:p>
            <a:pPr lvl="0"/>
            <a:r>
              <a:rPr lang="en-GB" dirty="0"/>
              <a:t>This is a short paragraph of body</a:t>
            </a:r>
            <a:br>
              <a:rPr lang="en-GB" dirty="0"/>
            </a:br>
            <a:r>
              <a:rPr lang="en-GB" dirty="0"/>
              <a:t>copy, with an image. This is a short paragraph of body copy with an image. This is a short paragraph of body copy with an image.</a:t>
            </a:r>
          </a:p>
        </p:txBody>
      </p:sp>
      <p:grpSp>
        <p:nvGrpSpPr>
          <p:cNvPr id="12" name="Group 11"/>
          <p:cNvGrpSpPr/>
          <p:nvPr userDrawn="1"/>
        </p:nvGrpSpPr>
        <p:grpSpPr>
          <a:xfrm>
            <a:off x="9666187" y="5940001"/>
            <a:ext cx="1844538" cy="927524"/>
            <a:chOff x="9666187" y="5940001"/>
            <a:chExt cx="1844538" cy="927524"/>
          </a:xfrm>
        </p:grpSpPr>
        <p:pic>
          <p:nvPicPr>
            <p:cNvPr id="14" name="Picture 13"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15"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16" name="Straight Connector 15"/>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915424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ite Title + Para + Image">
    <p:bg>
      <p:bgPr>
        <a:solidFill>
          <a:schemeClr val="bg1"/>
        </a:solidFill>
        <a:effectLst/>
      </p:bgPr>
    </p:bg>
    <p:spTree>
      <p:nvGrpSpPr>
        <p:cNvPr id="1" name=""/>
        <p:cNvGrpSpPr/>
        <p:nvPr/>
      </p:nvGrpSpPr>
      <p:grpSpPr>
        <a:xfrm>
          <a:off x="0" y="0"/>
          <a:ext cx="0" cy="0"/>
          <a:chOff x="0" y="0"/>
          <a:chExt cx="0" cy="0"/>
        </a:xfrm>
      </p:grpSpPr>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sp>
        <p:nvSpPr>
          <p:cNvPr id="9" name="Text Placeholder 87">
            <a:extLst>
              <a:ext uri="{FF2B5EF4-FFF2-40B4-BE49-F238E27FC236}">
                <a16:creationId xmlns:a16="http://schemas.microsoft.com/office/drawing/2014/main" id="{8F12B3C6-0333-B344-A9F9-3B5F7FD765FF}"/>
              </a:ext>
            </a:extLst>
          </p:cNvPr>
          <p:cNvSpPr>
            <a:spLocks noGrp="1"/>
          </p:cNvSpPr>
          <p:nvPr>
            <p:ph type="body" sz="quarter" idx="11" hasCustomPrompt="1"/>
          </p:nvPr>
        </p:nvSpPr>
        <p:spPr>
          <a:xfrm>
            <a:off x="680443" y="1838780"/>
            <a:ext cx="5415280" cy="3779374"/>
          </a:xfrm>
        </p:spPr>
        <p:txBody>
          <a:bodyPr lIns="0" tIns="0" rIns="0" bIns="0">
            <a:normAutofit/>
          </a:bodyPr>
          <a:lstStyle>
            <a:lvl1pPr marL="0" marR="0" indent="-360000" algn="l" defTabSz="914400" rtl="0" eaLnBrk="1" fontAlgn="auto" latinLnBrk="0" hangingPunct="1">
              <a:lnSpc>
                <a:spcPct val="100000"/>
              </a:lnSpc>
              <a:spcBef>
                <a:spcPts val="0"/>
              </a:spcBef>
              <a:spcAft>
                <a:spcPts val="0"/>
              </a:spcAft>
              <a:buClr>
                <a:srgbClr val="44C8F5"/>
              </a:buClr>
              <a:buSzPct val="70000"/>
              <a:buFontTx/>
              <a:buNone/>
              <a:tabLst/>
              <a:defRPr sz="2400" baseline="0">
                <a:solidFill>
                  <a:srgbClr val="2D2D2C"/>
                </a:solidFill>
                <a:latin typeface="Arial" panose="020B0604020202020204" pitchFamily="34" charset="0"/>
              </a:defRPr>
            </a:lvl1pPr>
          </a:lstStyle>
          <a:p>
            <a:pPr lvl="0"/>
            <a:r>
              <a:rPr lang="en-GB" dirty="0"/>
              <a:t>This is a short paragraph of body</a:t>
            </a:r>
            <a:br>
              <a:rPr lang="en-GB" dirty="0"/>
            </a:br>
            <a:r>
              <a:rPr lang="en-GB" dirty="0"/>
              <a:t>copy, with an image. This is a short paragraph of body copy with an image. This is a short paragraph of body copy with an image.</a:t>
            </a:r>
          </a:p>
        </p:txBody>
      </p:sp>
      <p:sp>
        <p:nvSpPr>
          <p:cNvPr id="39" name="Picture Placeholder 38">
            <a:extLst>
              <a:ext uri="{FF2B5EF4-FFF2-40B4-BE49-F238E27FC236}">
                <a16:creationId xmlns:a16="http://schemas.microsoft.com/office/drawing/2014/main" id="{C03DD7E1-B21E-7D43-A205-EA38C668963F}"/>
              </a:ext>
            </a:extLst>
          </p:cNvPr>
          <p:cNvSpPr>
            <a:spLocks noGrp="1"/>
          </p:cNvSpPr>
          <p:nvPr>
            <p:ph type="pic" sz="quarter" idx="12" hasCustomPrompt="1"/>
          </p:nvPr>
        </p:nvSpPr>
        <p:spPr>
          <a:xfrm>
            <a:off x="6995160" y="0"/>
            <a:ext cx="5196840" cy="5618163"/>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grpSp>
        <p:nvGrpSpPr>
          <p:cNvPr id="10" name="Group 9"/>
          <p:cNvGrpSpPr/>
          <p:nvPr userDrawn="1"/>
        </p:nvGrpSpPr>
        <p:grpSpPr>
          <a:xfrm>
            <a:off x="9666187" y="5940001"/>
            <a:ext cx="1844538" cy="927524"/>
            <a:chOff x="9666187" y="5940001"/>
            <a:chExt cx="1844538" cy="927524"/>
          </a:xfrm>
        </p:grpSpPr>
        <p:pic>
          <p:nvPicPr>
            <p:cNvPr id="11" name="Picture 10" descr="A picture containing drawing&#10;&#10;Description automatically generated">
              <a:extLst>
                <a:ext uri="{FF2B5EF4-FFF2-40B4-BE49-F238E27FC236}">
                  <a16:creationId xmlns:a16="http://schemas.microsoft.com/office/drawing/2014/main" id="{0FAF5B00-A0AB-2542-80A7-38EC26929EA4}"/>
                </a:ext>
              </a:extLst>
            </p:cNvPr>
            <p:cNvPicPr>
              <a:picLocks noChangeAspect="1"/>
            </p:cNvPicPr>
            <p:nvPr userDrawn="1"/>
          </p:nvPicPr>
          <p:blipFill>
            <a:blip r:embed="rId2"/>
            <a:stretch>
              <a:fillRect/>
            </a:stretch>
          </p:blipFill>
          <p:spPr>
            <a:xfrm>
              <a:off x="9666187" y="6197172"/>
              <a:ext cx="757526" cy="265411"/>
            </a:xfrm>
            <a:prstGeom prst="rect">
              <a:avLst/>
            </a:prstGeom>
          </p:spPr>
        </p:pic>
        <p:pic>
          <p:nvPicPr>
            <p:cNvPr id="12" name="Graphic 9">
              <a:extLst>
                <a:ext uri="{FF2B5EF4-FFF2-40B4-BE49-F238E27FC236}">
                  <a16:creationId xmlns:a16="http://schemas.microsoft.com/office/drawing/2014/main" id="{D2F3064D-A396-6C47-836B-4A7DECFC7D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937146" y="5940001"/>
              <a:ext cx="573579" cy="515390"/>
            </a:xfrm>
            <a:prstGeom prst="rect">
              <a:avLst/>
            </a:prstGeom>
          </p:spPr>
        </p:pic>
        <p:cxnSp>
          <p:nvCxnSpPr>
            <p:cNvPr id="18" name="Straight Connector 17"/>
            <p:cNvCxnSpPr/>
            <p:nvPr userDrawn="1"/>
          </p:nvCxnSpPr>
          <p:spPr>
            <a:xfrm>
              <a:off x="10678295" y="5949526"/>
              <a:ext cx="0" cy="91799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434644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White Title + Bullets + Image">
    <p:bg>
      <p:bgPr>
        <a:solidFill>
          <a:schemeClr val="bg1"/>
        </a:solidFill>
        <a:effectLst/>
      </p:bgPr>
    </p:bg>
    <p:spTree>
      <p:nvGrpSpPr>
        <p:cNvPr id="1" name=""/>
        <p:cNvGrpSpPr/>
        <p:nvPr/>
      </p:nvGrpSpPr>
      <p:grpSpPr>
        <a:xfrm>
          <a:off x="0" y="0"/>
          <a:ext cx="0" cy="0"/>
          <a:chOff x="0" y="0"/>
          <a:chExt cx="0" cy="0"/>
        </a:xfrm>
      </p:grpSpPr>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sp>
        <p:nvSpPr>
          <p:cNvPr id="9" name="Text Placeholder 87">
            <a:extLst>
              <a:ext uri="{FF2B5EF4-FFF2-40B4-BE49-F238E27FC236}">
                <a16:creationId xmlns:a16="http://schemas.microsoft.com/office/drawing/2014/main" id="{8F12B3C6-0333-B344-A9F9-3B5F7FD765FF}"/>
              </a:ext>
            </a:extLst>
          </p:cNvPr>
          <p:cNvSpPr>
            <a:spLocks noGrp="1"/>
          </p:cNvSpPr>
          <p:nvPr>
            <p:ph type="body" sz="quarter" idx="11" hasCustomPrompt="1"/>
          </p:nvPr>
        </p:nvSpPr>
        <p:spPr>
          <a:xfrm>
            <a:off x="680443" y="1838780"/>
            <a:ext cx="5415280" cy="3779374"/>
          </a:xfrm>
        </p:spPr>
        <p:txBody>
          <a:bodyPr lIns="0" tIns="0" rIns="0" bIns="0">
            <a:normAutofit/>
          </a:bodyPr>
          <a:lstStyle>
            <a:lvl1pPr marL="0" marR="0" indent="-360000" algn="l" defTabSz="914400" rtl="0" eaLnBrk="1" fontAlgn="auto" latinLnBrk="0" hangingPunct="1">
              <a:lnSpc>
                <a:spcPct val="150000"/>
              </a:lnSpc>
              <a:spcBef>
                <a:spcPts val="0"/>
              </a:spcBef>
              <a:spcAft>
                <a:spcPts val="0"/>
              </a:spcAft>
              <a:buClr>
                <a:srgbClr val="44C8F5"/>
              </a:buClr>
              <a:buSzPct val="80000"/>
              <a:buFontTx/>
              <a:buBlip>
                <a:blip r:embed="rId2"/>
              </a:buBlip>
              <a:tabLst/>
              <a:defRPr sz="2400" baseline="0">
                <a:solidFill>
                  <a:srgbClr val="2D2D2C"/>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39" name="Picture Placeholder 38">
            <a:extLst>
              <a:ext uri="{FF2B5EF4-FFF2-40B4-BE49-F238E27FC236}">
                <a16:creationId xmlns:a16="http://schemas.microsoft.com/office/drawing/2014/main" id="{C03DD7E1-B21E-7D43-A205-EA38C668963F}"/>
              </a:ext>
            </a:extLst>
          </p:cNvPr>
          <p:cNvSpPr>
            <a:spLocks noGrp="1"/>
          </p:cNvSpPr>
          <p:nvPr>
            <p:ph type="pic" sz="quarter" idx="12" hasCustomPrompt="1"/>
          </p:nvPr>
        </p:nvSpPr>
        <p:spPr>
          <a:xfrm>
            <a:off x="6995160" y="0"/>
            <a:ext cx="5196840" cy="5618163"/>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cxnSp>
        <p:nvCxnSpPr>
          <p:cNvPr id="11" name="Straight Connector 10">
            <a:extLst>
              <a:ext uri="{FF2B5EF4-FFF2-40B4-BE49-F238E27FC236}">
                <a16:creationId xmlns:a16="http://schemas.microsoft.com/office/drawing/2014/main" id="{077296F8-9065-DB45-8F75-25CF4E1C5098}"/>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FB1B9D20-FF9E-7E43-8BD7-73D748EF066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sp>
        <p:nvSpPr>
          <p:cNvPr id="13" name="Slide Number Placeholder 5">
            <a:extLst>
              <a:ext uri="{FF2B5EF4-FFF2-40B4-BE49-F238E27FC236}">
                <a16:creationId xmlns:a16="http://schemas.microsoft.com/office/drawing/2014/main" id="{BFDC2FE4-5A72-7C40-91D6-316FDD74DDC0}"/>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8" name="TextBox 7">
            <a:extLst>
              <a:ext uri="{FF2B5EF4-FFF2-40B4-BE49-F238E27FC236}">
                <a16:creationId xmlns:a16="http://schemas.microsoft.com/office/drawing/2014/main" id="{C3C3FA0C-026E-5D45-B504-ADFC3DC7F441}"/>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16883349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White Title + Para + Image + Partner Branding">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03DD7E1-B21E-7D43-A205-EA38C668963F}"/>
              </a:ext>
            </a:extLst>
          </p:cNvPr>
          <p:cNvSpPr>
            <a:spLocks noGrp="1"/>
          </p:cNvSpPr>
          <p:nvPr>
            <p:ph type="pic" sz="quarter" idx="12" hasCustomPrompt="1"/>
          </p:nvPr>
        </p:nvSpPr>
        <p:spPr>
          <a:xfrm>
            <a:off x="6995160" y="0"/>
            <a:ext cx="5196840" cy="5618163"/>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12" name="Text Placeholder 87">
            <a:extLst>
              <a:ext uri="{FF2B5EF4-FFF2-40B4-BE49-F238E27FC236}">
                <a16:creationId xmlns:a16="http://schemas.microsoft.com/office/drawing/2014/main" id="{1FF03505-48B8-D84B-87D7-B34E91A0BBE6}"/>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3" name="Picture 12">
            <a:extLst>
              <a:ext uri="{FF2B5EF4-FFF2-40B4-BE49-F238E27FC236}">
                <a16:creationId xmlns:a16="http://schemas.microsoft.com/office/drawing/2014/main" id="{EA28642D-C45D-9842-A96A-985233B67FFF}"/>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5" name="Picture 14" descr="A picture containing wheel, clock&#10;&#10;Description automatically generated">
            <a:extLst>
              <a:ext uri="{FF2B5EF4-FFF2-40B4-BE49-F238E27FC236}">
                <a16:creationId xmlns:a16="http://schemas.microsoft.com/office/drawing/2014/main" id="{09DBC857-3738-5A4D-ABFE-A6D855FC8C52}"/>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16" name="Graphic 15">
            <a:extLst>
              <a:ext uri="{FF2B5EF4-FFF2-40B4-BE49-F238E27FC236}">
                <a16:creationId xmlns:a16="http://schemas.microsoft.com/office/drawing/2014/main" id="{536E6DCB-4ABD-E74E-B151-69E8FA89C0E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7" name="Slide Number Placeholder 5">
            <a:extLst>
              <a:ext uri="{FF2B5EF4-FFF2-40B4-BE49-F238E27FC236}">
                <a16:creationId xmlns:a16="http://schemas.microsoft.com/office/drawing/2014/main" id="{40424DCE-16F9-BA49-853F-0FCB9C7A535D}"/>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0" name="Text Placeholder 87">
            <a:extLst>
              <a:ext uri="{FF2B5EF4-FFF2-40B4-BE49-F238E27FC236}">
                <a16:creationId xmlns:a16="http://schemas.microsoft.com/office/drawing/2014/main" id="{0D95C156-6214-2546-AECB-72106AFB4328}"/>
              </a:ext>
            </a:extLst>
          </p:cNvPr>
          <p:cNvSpPr>
            <a:spLocks noGrp="1"/>
          </p:cNvSpPr>
          <p:nvPr>
            <p:ph type="body" sz="quarter" idx="11" hasCustomPrompt="1"/>
          </p:nvPr>
        </p:nvSpPr>
        <p:spPr>
          <a:xfrm>
            <a:off x="680443" y="1838780"/>
            <a:ext cx="5415280" cy="3779383"/>
          </a:xfrm>
        </p:spPr>
        <p:txBody>
          <a:bodyPr lIns="0" tIns="0" rIns="0" bIns="0">
            <a:normAutofit/>
          </a:bodyPr>
          <a:lstStyle>
            <a:lvl1pPr marL="0" marR="0" indent="-360000" algn="l" defTabSz="914400" rtl="0" eaLnBrk="1" fontAlgn="auto" latinLnBrk="0" hangingPunct="1">
              <a:lnSpc>
                <a:spcPct val="100000"/>
              </a:lnSpc>
              <a:spcBef>
                <a:spcPts val="0"/>
              </a:spcBef>
              <a:spcAft>
                <a:spcPts val="0"/>
              </a:spcAft>
              <a:buClr>
                <a:srgbClr val="44C8F5"/>
              </a:buClr>
              <a:buSzPct val="70000"/>
              <a:buFontTx/>
              <a:buNone/>
              <a:tabLst/>
              <a:defRPr sz="2400" baseline="0">
                <a:solidFill>
                  <a:srgbClr val="2D2D2C"/>
                </a:solidFill>
                <a:latin typeface="Arial" panose="020B0604020202020204" pitchFamily="34" charset="0"/>
              </a:defRPr>
            </a:lvl1pPr>
          </a:lstStyle>
          <a:p>
            <a:pPr lvl="0"/>
            <a:r>
              <a:rPr lang="en-GB" dirty="0"/>
              <a:t>This is a short paragraph of body</a:t>
            </a:r>
            <a:br>
              <a:rPr lang="en-GB" dirty="0"/>
            </a:br>
            <a:r>
              <a:rPr lang="en-GB" dirty="0"/>
              <a:t>copy, with an image. This is a short paragraph of body copy with an image. This is a short paragraph of body copy with an image.</a:t>
            </a:r>
          </a:p>
        </p:txBody>
      </p:sp>
      <p:sp>
        <p:nvSpPr>
          <p:cNvPr id="9" name="TextBox 8">
            <a:extLst>
              <a:ext uri="{FF2B5EF4-FFF2-40B4-BE49-F238E27FC236}">
                <a16:creationId xmlns:a16="http://schemas.microsoft.com/office/drawing/2014/main" id="{033B575B-E67F-7640-9943-F84BFB48072F}"/>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42921362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White Title + Bullets + Image + Partner Branding">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03DD7E1-B21E-7D43-A205-EA38C668963F}"/>
              </a:ext>
            </a:extLst>
          </p:cNvPr>
          <p:cNvSpPr>
            <a:spLocks noGrp="1"/>
          </p:cNvSpPr>
          <p:nvPr>
            <p:ph type="pic" sz="quarter" idx="12" hasCustomPrompt="1"/>
          </p:nvPr>
        </p:nvSpPr>
        <p:spPr>
          <a:xfrm>
            <a:off x="6995160" y="0"/>
            <a:ext cx="5196840" cy="5618163"/>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12" name="Text Placeholder 87">
            <a:extLst>
              <a:ext uri="{FF2B5EF4-FFF2-40B4-BE49-F238E27FC236}">
                <a16:creationId xmlns:a16="http://schemas.microsoft.com/office/drawing/2014/main" id="{1FF03505-48B8-D84B-87D7-B34E91A0BBE6}"/>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3" name="Picture 12">
            <a:extLst>
              <a:ext uri="{FF2B5EF4-FFF2-40B4-BE49-F238E27FC236}">
                <a16:creationId xmlns:a16="http://schemas.microsoft.com/office/drawing/2014/main" id="{EA28642D-C45D-9842-A96A-985233B67FFF}"/>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5" name="Picture 14" descr="A picture containing wheel, clock&#10;&#10;Description automatically generated">
            <a:extLst>
              <a:ext uri="{FF2B5EF4-FFF2-40B4-BE49-F238E27FC236}">
                <a16:creationId xmlns:a16="http://schemas.microsoft.com/office/drawing/2014/main" id="{09DBC857-3738-5A4D-ABFE-A6D855FC8C52}"/>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16" name="Graphic 15">
            <a:extLst>
              <a:ext uri="{FF2B5EF4-FFF2-40B4-BE49-F238E27FC236}">
                <a16:creationId xmlns:a16="http://schemas.microsoft.com/office/drawing/2014/main" id="{536E6DCB-4ABD-E74E-B151-69E8FA89C0E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7" name="Slide Number Placeholder 5">
            <a:extLst>
              <a:ext uri="{FF2B5EF4-FFF2-40B4-BE49-F238E27FC236}">
                <a16:creationId xmlns:a16="http://schemas.microsoft.com/office/drawing/2014/main" id="{40424DCE-16F9-BA49-853F-0FCB9C7A535D}"/>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0" name="Text Placeholder 87">
            <a:extLst>
              <a:ext uri="{FF2B5EF4-FFF2-40B4-BE49-F238E27FC236}">
                <a16:creationId xmlns:a16="http://schemas.microsoft.com/office/drawing/2014/main" id="{0D95C156-6214-2546-AECB-72106AFB4328}"/>
              </a:ext>
            </a:extLst>
          </p:cNvPr>
          <p:cNvSpPr>
            <a:spLocks noGrp="1"/>
          </p:cNvSpPr>
          <p:nvPr>
            <p:ph type="body" sz="quarter" idx="11" hasCustomPrompt="1"/>
          </p:nvPr>
        </p:nvSpPr>
        <p:spPr>
          <a:xfrm>
            <a:off x="680443" y="1838780"/>
            <a:ext cx="5415280" cy="3779383"/>
          </a:xfrm>
        </p:spPr>
        <p:txBody>
          <a:bodyPr lIns="0" tIns="0" rIns="0" bIns="0">
            <a:normAutofit/>
          </a:bodyPr>
          <a:lstStyle>
            <a:lvl1pPr marL="0" marR="0" indent="-360000" algn="l" defTabSz="914400" rtl="0" eaLnBrk="1" fontAlgn="auto" latinLnBrk="0" hangingPunct="1">
              <a:lnSpc>
                <a:spcPct val="150000"/>
              </a:lnSpc>
              <a:spcBef>
                <a:spcPts val="0"/>
              </a:spcBef>
              <a:spcAft>
                <a:spcPts val="0"/>
              </a:spcAft>
              <a:buClr>
                <a:srgbClr val="44C8F5"/>
              </a:buClr>
              <a:buSzPct val="80000"/>
              <a:buFontTx/>
              <a:buBlip>
                <a:blip r:embed="rId6"/>
              </a:buBlip>
              <a:tabLst/>
              <a:defRPr sz="2400" baseline="0">
                <a:solidFill>
                  <a:srgbClr val="2D2D2C"/>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9" name="TextBox 8">
            <a:extLst>
              <a:ext uri="{FF2B5EF4-FFF2-40B4-BE49-F238E27FC236}">
                <a16:creationId xmlns:a16="http://schemas.microsoft.com/office/drawing/2014/main" id="{FD3CCD54-44D2-8F49-B63C-674B1498EF48}"/>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214865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hite Title + Para + Image + NI Branding">
    <p:bg>
      <p:bgPr>
        <a:solidFill>
          <a:schemeClr val="bg1"/>
        </a:solidFill>
        <a:effectLst/>
      </p:bgPr>
    </p:bg>
    <p:spTree>
      <p:nvGrpSpPr>
        <p:cNvPr id="1" name=""/>
        <p:cNvGrpSpPr/>
        <p:nvPr/>
      </p:nvGrpSpPr>
      <p:grpSpPr>
        <a:xfrm>
          <a:off x="0" y="0"/>
          <a:ext cx="0" cy="0"/>
          <a:chOff x="0" y="0"/>
          <a:chExt cx="0" cy="0"/>
        </a:xfrm>
      </p:grpSpPr>
      <p:sp>
        <p:nvSpPr>
          <p:cNvPr id="12" name="Text Placeholder 87">
            <a:extLst>
              <a:ext uri="{FF2B5EF4-FFF2-40B4-BE49-F238E27FC236}">
                <a16:creationId xmlns:a16="http://schemas.microsoft.com/office/drawing/2014/main" id="{1FF03505-48B8-D84B-87D7-B34E91A0BBE6}"/>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9" name="Picture 8">
            <a:extLst>
              <a:ext uri="{FF2B5EF4-FFF2-40B4-BE49-F238E27FC236}">
                <a16:creationId xmlns:a16="http://schemas.microsoft.com/office/drawing/2014/main" id="{DD1C4CF4-A46A-004B-AB3E-9ABDECBADCF4}"/>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0" name="Graphic 9">
            <a:extLst>
              <a:ext uri="{FF2B5EF4-FFF2-40B4-BE49-F238E27FC236}">
                <a16:creationId xmlns:a16="http://schemas.microsoft.com/office/drawing/2014/main" id="{A40F0AFE-0674-C443-86C6-91460FC861D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6" name="Graphic 15">
            <a:extLst>
              <a:ext uri="{FF2B5EF4-FFF2-40B4-BE49-F238E27FC236}">
                <a16:creationId xmlns:a16="http://schemas.microsoft.com/office/drawing/2014/main" id="{EDAC5138-D804-D74C-9B5D-73529841D79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7" name="Slide Number Placeholder 5">
            <a:extLst>
              <a:ext uri="{FF2B5EF4-FFF2-40B4-BE49-F238E27FC236}">
                <a16:creationId xmlns:a16="http://schemas.microsoft.com/office/drawing/2014/main" id="{EE37FBCC-8275-FA4B-ADCC-678CC7FF8B9D}"/>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9" name="Text Placeholder 87">
            <a:extLst>
              <a:ext uri="{FF2B5EF4-FFF2-40B4-BE49-F238E27FC236}">
                <a16:creationId xmlns:a16="http://schemas.microsoft.com/office/drawing/2014/main" id="{E69A4D91-0995-DC4B-97CC-2E5CED5C5EBB}"/>
              </a:ext>
            </a:extLst>
          </p:cNvPr>
          <p:cNvSpPr>
            <a:spLocks noGrp="1"/>
          </p:cNvSpPr>
          <p:nvPr>
            <p:ph type="body" sz="quarter" idx="11" hasCustomPrompt="1"/>
          </p:nvPr>
        </p:nvSpPr>
        <p:spPr>
          <a:xfrm>
            <a:off x="680443" y="1838780"/>
            <a:ext cx="5415280" cy="3779383"/>
          </a:xfrm>
        </p:spPr>
        <p:txBody>
          <a:bodyPr lIns="0" tIns="0" rIns="0" bIns="0">
            <a:normAutofit/>
          </a:bodyPr>
          <a:lstStyle>
            <a:lvl1pPr marL="0" marR="0" indent="-360000" algn="l" defTabSz="914400" rtl="0" eaLnBrk="1" fontAlgn="auto" latinLnBrk="0" hangingPunct="1">
              <a:lnSpc>
                <a:spcPct val="100000"/>
              </a:lnSpc>
              <a:spcBef>
                <a:spcPts val="0"/>
              </a:spcBef>
              <a:spcAft>
                <a:spcPts val="0"/>
              </a:spcAft>
              <a:buClr>
                <a:srgbClr val="44C8F5"/>
              </a:buClr>
              <a:buSzPct val="70000"/>
              <a:buFontTx/>
              <a:buNone/>
              <a:tabLst/>
              <a:defRPr sz="2400" baseline="0">
                <a:solidFill>
                  <a:srgbClr val="2D2D2C"/>
                </a:solidFill>
                <a:latin typeface="Arial" panose="020B0604020202020204" pitchFamily="34" charset="0"/>
              </a:defRPr>
            </a:lvl1pPr>
          </a:lstStyle>
          <a:p>
            <a:pPr lvl="0"/>
            <a:r>
              <a:rPr lang="en-GB" dirty="0"/>
              <a:t>This is a short paragraph of body</a:t>
            </a:r>
            <a:br>
              <a:rPr lang="en-GB" dirty="0"/>
            </a:br>
            <a:r>
              <a:rPr lang="en-GB" dirty="0"/>
              <a:t>copy, with an image. This is a short paragraph of body copy with an image. This is a short paragraph of body copy with an image.</a:t>
            </a:r>
          </a:p>
        </p:txBody>
      </p:sp>
      <p:sp>
        <p:nvSpPr>
          <p:cNvPr id="21" name="Picture Placeholder 38">
            <a:extLst>
              <a:ext uri="{FF2B5EF4-FFF2-40B4-BE49-F238E27FC236}">
                <a16:creationId xmlns:a16="http://schemas.microsoft.com/office/drawing/2014/main" id="{5F63CCC7-29EC-9245-A3F7-5F10D2D6B25F}"/>
              </a:ext>
            </a:extLst>
          </p:cNvPr>
          <p:cNvSpPr>
            <a:spLocks noGrp="1"/>
          </p:cNvSpPr>
          <p:nvPr>
            <p:ph type="pic" sz="quarter" idx="13" hasCustomPrompt="1"/>
          </p:nvPr>
        </p:nvSpPr>
        <p:spPr>
          <a:xfrm>
            <a:off x="6995160" y="0"/>
            <a:ext cx="5196840" cy="5618163"/>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11" name="TextBox 10">
            <a:extLst>
              <a:ext uri="{FF2B5EF4-FFF2-40B4-BE49-F238E27FC236}">
                <a16:creationId xmlns:a16="http://schemas.microsoft.com/office/drawing/2014/main" id="{A78D040E-FBAB-7B45-A61F-DCB77498948A}"/>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77148507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White Title + Bullets + Image + NI Branding">
    <p:bg>
      <p:bgPr>
        <a:solidFill>
          <a:schemeClr val="bg1"/>
        </a:solidFill>
        <a:effectLst/>
      </p:bgPr>
    </p:bg>
    <p:spTree>
      <p:nvGrpSpPr>
        <p:cNvPr id="1" name=""/>
        <p:cNvGrpSpPr/>
        <p:nvPr/>
      </p:nvGrpSpPr>
      <p:grpSpPr>
        <a:xfrm>
          <a:off x="0" y="0"/>
          <a:ext cx="0" cy="0"/>
          <a:chOff x="0" y="0"/>
          <a:chExt cx="0" cy="0"/>
        </a:xfrm>
      </p:grpSpPr>
      <p:sp>
        <p:nvSpPr>
          <p:cNvPr id="12" name="Text Placeholder 87">
            <a:extLst>
              <a:ext uri="{FF2B5EF4-FFF2-40B4-BE49-F238E27FC236}">
                <a16:creationId xmlns:a16="http://schemas.microsoft.com/office/drawing/2014/main" id="{1FF03505-48B8-D84B-87D7-B34E91A0BBE6}"/>
              </a:ext>
            </a:extLst>
          </p:cNvPr>
          <p:cNvSpPr>
            <a:spLocks noGrp="1"/>
          </p:cNvSpPr>
          <p:nvPr>
            <p:ph type="body" sz="quarter" idx="10" hasCustomPrompt="1"/>
          </p:nvPr>
        </p:nvSpPr>
        <p:spPr>
          <a:xfrm>
            <a:off x="680720" y="360000"/>
            <a:ext cx="5415280"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9" name="Picture 8">
            <a:extLst>
              <a:ext uri="{FF2B5EF4-FFF2-40B4-BE49-F238E27FC236}">
                <a16:creationId xmlns:a16="http://schemas.microsoft.com/office/drawing/2014/main" id="{DD1C4CF4-A46A-004B-AB3E-9ABDECBADCF4}"/>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0" name="Graphic 9">
            <a:extLst>
              <a:ext uri="{FF2B5EF4-FFF2-40B4-BE49-F238E27FC236}">
                <a16:creationId xmlns:a16="http://schemas.microsoft.com/office/drawing/2014/main" id="{A40F0AFE-0674-C443-86C6-91460FC861D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6" name="Graphic 15">
            <a:extLst>
              <a:ext uri="{FF2B5EF4-FFF2-40B4-BE49-F238E27FC236}">
                <a16:creationId xmlns:a16="http://schemas.microsoft.com/office/drawing/2014/main" id="{EDAC5138-D804-D74C-9B5D-73529841D79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7" name="Slide Number Placeholder 5">
            <a:extLst>
              <a:ext uri="{FF2B5EF4-FFF2-40B4-BE49-F238E27FC236}">
                <a16:creationId xmlns:a16="http://schemas.microsoft.com/office/drawing/2014/main" id="{EE37FBCC-8275-FA4B-ADCC-678CC7FF8B9D}"/>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9" name="Text Placeholder 87">
            <a:extLst>
              <a:ext uri="{FF2B5EF4-FFF2-40B4-BE49-F238E27FC236}">
                <a16:creationId xmlns:a16="http://schemas.microsoft.com/office/drawing/2014/main" id="{E69A4D91-0995-DC4B-97CC-2E5CED5C5EBB}"/>
              </a:ext>
            </a:extLst>
          </p:cNvPr>
          <p:cNvSpPr>
            <a:spLocks noGrp="1"/>
          </p:cNvSpPr>
          <p:nvPr>
            <p:ph type="body" sz="quarter" idx="11" hasCustomPrompt="1"/>
          </p:nvPr>
        </p:nvSpPr>
        <p:spPr>
          <a:xfrm>
            <a:off x="680443" y="1838780"/>
            <a:ext cx="5415280" cy="3779383"/>
          </a:xfrm>
        </p:spPr>
        <p:txBody>
          <a:bodyPr lIns="0" tIns="0" rIns="0" bIns="0">
            <a:normAutofit/>
          </a:bodyPr>
          <a:lstStyle>
            <a:lvl1pPr marL="0" marR="0" indent="-360000" algn="l" defTabSz="914400" rtl="0" eaLnBrk="1" fontAlgn="auto" latinLnBrk="0" hangingPunct="1">
              <a:lnSpc>
                <a:spcPct val="150000"/>
              </a:lnSpc>
              <a:spcBef>
                <a:spcPts val="0"/>
              </a:spcBef>
              <a:spcAft>
                <a:spcPts val="0"/>
              </a:spcAft>
              <a:buClr>
                <a:srgbClr val="44C8F5"/>
              </a:buClr>
              <a:buSzPct val="80000"/>
              <a:buFontTx/>
              <a:buBlip>
                <a:blip r:embed="rId7"/>
              </a:buBlip>
              <a:tabLst/>
              <a:defRPr sz="2400" baseline="0">
                <a:solidFill>
                  <a:srgbClr val="2D2D2C"/>
                </a:solidFill>
                <a:latin typeface="Arial" panose="020B0604020202020204" pitchFamily="34" charset="0"/>
              </a:defRPr>
            </a:lvl1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21" name="Picture Placeholder 38">
            <a:extLst>
              <a:ext uri="{FF2B5EF4-FFF2-40B4-BE49-F238E27FC236}">
                <a16:creationId xmlns:a16="http://schemas.microsoft.com/office/drawing/2014/main" id="{5F63CCC7-29EC-9245-A3F7-5F10D2D6B25F}"/>
              </a:ext>
            </a:extLst>
          </p:cNvPr>
          <p:cNvSpPr>
            <a:spLocks noGrp="1"/>
          </p:cNvSpPr>
          <p:nvPr>
            <p:ph type="pic" sz="quarter" idx="13" hasCustomPrompt="1"/>
          </p:nvPr>
        </p:nvSpPr>
        <p:spPr>
          <a:xfrm>
            <a:off x="6995160" y="0"/>
            <a:ext cx="5196840" cy="5618163"/>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11" name="TextBox 10">
            <a:extLst>
              <a:ext uri="{FF2B5EF4-FFF2-40B4-BE49-F238E27FC236}">
                <a16:creationId xmlns:a16="http://schemas.microsoft.com/office/drawing/2014/main" id="{CD71D81C-69C0-6148-B13F-828DDDA744C3}"/>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32873700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White Title + Bullet Para + Image + Partner Branding">
    <p:bg>
      <p:bgPr>
        <a:solidFill>
          <a:schemeClr val="bg1"/>
        </a:solidFill>
        <a:effectLst/>
      </p:bgPr>
    </p:bg>
    <p:spTree>
      <p:nvGrpSpPr>
        <p:cNvPr id="1" name=""/>
        <p:cNvGrpSpPr/>
        <p:nvPr/>
      </p:nvGrpSpPr>
      <p:grpSpPr>
        <a:xfrm>
          <a:off x="0" y="0"/>
          <a:ext cx="0" cy="0"/>
          <a:chOff x="0" y="0"/>
          <a:chExt cx="0" cy="0"/>
        </a:xfrm>
      </p:grpSpPr>
      <p:pic>
        <p:nvPicPr>
          <p:cNvPr id="13" name="Picture 2" descr="http://www.huntingdonshire.gov.uk/SiteCollectionDocuments/HDCCMS/Images/General%20Images/Customer%20Services%20Images/Customer-Service-Excellence-2013.jpg">
            <a:extLst>
              <a:ext uri="{FF2B5EF4-FFF2-40B4-BE49-F238E27FC236}">
                <a16:creationId xmlns:a16="http://schemas.microsoft.com/office/drawing/2014/main" id="{1518476A-464C-594F-BEC8-0D4FB3D7FB04}"/>
              </a:ext>
            </a:extLst>
          </p:cNvPr>
          <p:cNvPicPr>
            <a:picLocks noChangeAspect="1" noChangeArrowheads="1"/>
          </p:cNvPicPr>
          <p:nvPr userDrawn="1"/>
        </p:nvPicPr>
        <p:blipFill>
          <a:blip r:embed="rId2"/>
          <a:srcRect/>
          <a:stretch>
            <a:fillRect/>
          </a:stretch>
        </p:blipFill>
        <p:spPr bwMode="auto">
          <a:xfrm>
            <a:off x="680443" y="5467764"/>
            <a:ext cx="775251" cy="542625"/>
          </a:xfrm>
          <a:prstGeom prst="rect">
            <a:avLst/>
          </a:prstGeom>
          <a:ln w="3175">
            <a:solidFill>
              <a:schemeClr val="tx1"/>
            </a:solidFill>
          </a:ln>
          <a:effectLst/>
          <a:extLst>
            <a:ext uri="{909E8E84-426E-40DD-AFC4-6F175D3DCCD1}">
              <a14:hiddenFill xmlns:a14="http://schemas.microsoft.com/office/drawing/2010/main">
                <a:solidFill>
                  <a:srgbClr val="FFFFFF"/>
                </a:solidFill>
              </a14:hiddenFill>
            </a:ext>
          </a:extLst>
        </p:spPr>
      </p:pic>
      <p:pic>
        <p:nvPicPr>
          <p:cNvPr id="15" name="Picture 4" descr="http://corporateni.com/public/images/knowledge/1309240954_core-logo.jpg">
            <a:extLst>
              <a:ext uri="{FF2B5EF4-FFF2-40B4-BE49-F238E27FC236}">
                <a16:creationId xmlns:a16="http://schemas.microsoft.com/office/drawing/2014/main" id="{446DABCD-4519-B145-8405-918EC0C97521}"/>
              </a:ext>
            </a:extLst>
          </p:cNvPr>
          <p:cNvPicPr>
            <a:picLocks noChangeAspect="1" noChangeArrowheads="1"/>
          </p:cNvPicPr>
          <p:nvPr userDrawn="1"/>
        </p:nvPicPr>
        <p:blipFill>
          <a:blip r:embed="rId3"/>
          <a:srcRect/>
          <a:stretch>
            <a:fillRect/>
          </a:stretch>
        </p:blipFill>
        <p:spPr bwMode="auto">
          <a:xfrm>
            <a:off x="1651917" y="5467764"/>
            <a:ext cx="814193" cy="5426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6" name="Picture 2" descr="https://encrypted-tbn2.gstatic.com/images?q=tbn:ANd9GcTLSAjJi1l1DC2bgc70XiXs53ZbOH7TPLH1_Y94DeJ_9qrif4o">
            <a:extLst>
              <a:ext uri="{FF2B5EF4-FFF2-40B4-BE49-F238E27FC236}">
                <a16:creationId xmlns:a16="http://schemas.microsoft.com/office/drawing/2014/main" id="{92726D53-0927-FC44-901D-A8201EC0A3A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64899" y="5536615"/>
            <a:ext cx="1844769" cy="40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9867730D-2B03-3744-8923-0CC162E6898A}"/>
              </a:ext>
            </a:extLst>
          </p:cNvPr>
          <p:cNvSpPr/>
          <p:nvPr userDrawn="1"/>
        </p:nvSpPr>
        <p:spPr>
          <a:xfrm>
            <a:off x="6995160" y="0"/>
            <a:ext cx="5196840" cy="561816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EE606C0E-C665-CC48-A652-69995829FC81}"/>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0830808" y="5940000"/>
            <a:ext cx="679918" cy="610941"/>
          </a:xfrm>
          <a:prstGeom prst="rect">
            <a:avLst/>
          </a:prstGeom>
        </p:spPr>
      </p:pic>
      <p:sp>
        <p:nvSpPr>
          <p:cNvPr id="20" name="Slide Number Placeholder 5">
            <a:extLst>
              <a:ext uri="{FF2B5EF4-FFF2-40B4-BE49-F238E27FC236}">
                <a16:creationId xmlns:a16="http://schemas.microsoft.com/office/drawing/2014/main" id="{7E9417D9-3F66-1645-80A8-D868E9206083}"/>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cxnSp>
        <p:nvCxnSpPr>
          <p:cNvPr id="21" name="Straight Connector 20">
            <a:extLst>
              <a:ext uri="{FF2B5EF4-FFF2-40B4-BE49-F238E27FC236}">
                <a16:creationId xmlns:a16="http://schemas.microsoft.com/office/drawing/2014/main" id="{3BC548FD-962C-7B44-9808-E8CD736BBEB0}"/>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696ED77-B6C5-844F-9F39-33871C70EC3E}"/>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
        <p:nvSpPr>
          <p:cNvPr id="3" name="TextBox 2">
            <a:extLst>
              <a:ext uri="{FF2B5EF4-FFF2-40B4-BE49-F238E27FC236}">
                <a16:creationId xmlns:a16="http://schemas.microsoft.com/office/drawing/2014/main" id="{025C4D38-96C3-1948-B9E0-1F5A548454F9}"/>
              </a:ext>
            </a:extLst>
          </p:cNvPr>
          <p:cNvSpPr txBox="1"/>
          <p:nvPr userDrawn="1"/>
        </p:nvSpPr>
        <p:spPr>
          <a:xfrm>
            <a:off x="680443" y="360000"/>
            <a:ext cx="1187348"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1C42C45D-C4B0-F04D-86AF-211CA63EA4F2}"/>
              </a:ext>
            </a:extLst>
          </p:cNvPr>
          <p:cNvSpPr txBox="1"/>
          <p:nvPr userDrawn="1"/>
        </p:nvSpPr>
        <p:spPr>
          <a:xfrm>
            <a:off x="589003" y="307658"/>
            <a:ext cx="577823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4"/>
                </a:solidFill>
              </a:rPr>
              <a:t>Invest Northern Ireland is the regional economic development agency</a:t>
            </a:r>
            <a:endParaRPr lang="en-US" sz="2800" b="1" dirty="0">
              <a:solidFill>
                <a:schemeClr val="accent4"/>
              </a:solidFill>
            </a:endParaRPr>
          </a:p>
          <a:p>
            <a:endParaRPr lang="en-US" dirty="0"/>
          </a:p>
        </p:txBody>
      </p:sp>
      <p:sp>
        <p:nvSpPr>
          <p:cNvPr id="5" name="TextBox 4">
            <a:extLst>
              <a:ext uri="{FF2B5EF4-FFF2-40B4-BE49-F238E27FC236}">
                <a16:creationId xmlns:a16="http://schemas.microsoft.com/office/drawing/2014/main" id="{192AA570-763E-C846-94D4-3CF6A2F5DD28}"/>
              </a:ext>
            </a:extLst>
          </p:cNvPr>
          <p:cNvSpPr txBox="1"/>
          <p:nvPr userDrawn="1"/>
        </p:nvSpPr>
        <p:spPr>
          <a:xfrm>
            <a:off x="589003" y="1976122"/>
            <a:ext cx="5882917" cy="3416320"/>
          </a:xfrm>
          <a:prstGeom prst="rect">
            <a:avLst/>
          </a:prstGeom>
          <a:noFill/>
        </p:spPr>
        <p:txBody>
          <a:bodyPr wrap="square" rtlCol="0">
            <a:spAutoFit/>
          </a:bodyPr>
          <a:lstStyle/>
          <a:p>
            <a:pPr marL="285750" lvl="0" indent="-285750">
              <a:buClr>
                <a:schemeClr val="accent4"/>
              </a:buClr>
              <a:buSzPct val="80000"/>
              <a:buFontTx/>
              <a:buBlip>
                <a:blip r:embed="rId8"/>
              </a:buBlip>
            </a:pPr>
            <a:r>
              <a:rPr lang="en-GB" sz="1800" dirty="0">
                <a:latin typeface="+mn-lt"/>
              </a:rPr>
              <a:t>Our purpose is to improve our economy and grow:</a:t>
            </a:r>
          </a:p>
          <a:p>
            <a:pPr marL="0" lvl="0" indent="0">
              <a:buClr>
                <a:schemeClr val="accent4"/>
              </a:buClr>
              <a:buSzPct val="80000"/>
              <a:buFontTx/>
              <a:buNone/>
            </a:pPr>
            <a:endParaRPr lang="en-GB" sz="1800" dirty="0">
              <a:latin typeface="+mn-lt"/>
            </a:endParaRPr>
          </a:p>
          <a:p>
            <a:pPr marL="742950" lvl="1" indent="-285750">
              <a:buClr>
                <a:schemeClr val="accent4"/>
              </a:buClr>
              <a:buSzPct val="130000"/>
              <a:buFont typeface="System Font"/>
              <a:buChar char="-"/>
            </a:pPr>
            <a:r>
              <a:rPr lang="en-GB" sz="1800" dirty="0">
                <a:latin typeface="+mn-lt"/>
                <a:cs typeface="Arial" panose="020B0604020202020204" pitchFamily="34" charset="0"/>
              </a:rPr>
              <a:t>Jobs (and salaries)</a:t>
            </a:r>
          </a:p>
          <a:p>
            <a:pPr marL="742950" lvl="1" indent="-285750">
              <a:buClr>
                <a:schemeClr val="accent4"/>
              </a:buClr>
              <a:buSzPct val="130000"/>
              <a:buFont typeface="System Font"/>
              <a:buChar char="-"/>
            </a:pPr>
            <a:r>
              <a:rPr lang="en-GB" sz="1800" dirty="0">
                <a:latin typeface="+mn-lt"/>
                <a:cs typeface="Arial" panose="020B0604020202020204" pitchFamily="34" charset="0"/>
              </a:rPr>
              <a:t>Innovation</a:t>
            </a:r>
          </a:p>
          <a:p>
            <a:pPr marL="742950" lvl="1" indent="-285750">
              <a:buClr>
                <a:schemeClr val="accent4"/>
              </a:buClr>
              <a:buSzPct val="130000"/>
              <a:buFont typeface="System Font"/>
              <a:buChar char="-"/>
            </a:pPr>
            <a:r>
              <a:rPr lang="en-GB" sz="1800" dirty="0">
                <a:latin typeface="+mn-lt"/>
                <a:cs typeface="Arial" panose="020B0604020202020204" pitchFamily="34" charset="0"/>
              </a:rPr>
              <a:t>Entrepreneurship</a:t>
            </a:r>
          </a:p>
          <a:p>
            <a:pPr marL="742950" lvl="1" indent="-285750">
              <a:buClr>
                <a:schemeClr val="accent4"/>
              </a:buClr>
              <a:buSzPct val="130000"/>
              <a:buFont typeface="System Font"/>
              <a:buChar char="-"/>
            </a:pPr>
            <a:r>
              <a:rPr lang="en-GB" sz="1800" dirty="0">
                <a:latin typeface="+mn-lt"/>
                <a:cs typeface="Arial" panose="020B0604020202020204" pitchFamily="34" charset="0"/>
              </a:rPr>
              <a:t>Exports</a:t>
            </a:r>
          </a:p>
          <a:p>
            <a:pPr marL="742950" lvl="1" indent="-285750">
              <a:buClr>
                <a:schemeClr val="accent4"/>
              </a:buClr>
              <a:buSzPct val="130000"/>
              <a:buFont typeface="System Font"/>
              <a:buChar char="-"/>
            </a:pPr>
            <a:r>
              <a:rPr lang="en-GB" sz="1800" dirty="0">
                <a:latin typeface="+mn-lt"/>
                <a:cs typeface="Arial" panose="020B0604020202020204" pitchFamily="34" charset="0"/>
              </a:rPr>
              <a:t>Inward Investment</a:t>
            </a:r>
          </a:p>
          <a:p>
            <a:pPr marL="0" lvl="0" indent="0">
              <a:buClr>
                <a:schemeClr val="accent4"/>
              </a:buClr>
              <a:buSzPct val="80000"/>
              <a:buFontTx/>
              <a:buNone/>
            </a:pPr>
            <a:endParaRPr lang="en-GB" sz="1800" dirty="0">
              <a:latin typeface="+mn-lt"/>
            </a:endParaRPr>
          </a:p>
          <a:p>
            <a:pPr marL="285750" lvl="0" indent="-285750">
              <a:buSzPct val="80000"/>
              <a:buFontTx/>
              <a:buBlip>
                <a:blip r:embed="rId8"/>
              </a:buBlip>
            </a:pPr>
            <a:r>
              <a:rPr lang="en-GB" sz="1800" dirty="0">
                <a:latin typeface="+mn-lt"/>
              </a:rPr>
              <a:t>Annual Budget c£180m (NI and EU)</a:t>
            </a:r>
          </a:p>
          <a:p>
            <a:pPr marL="285750" lvl="0" indent="-285750">
              <a:buSzPct val="80000"/>
              <a:buFontTx/>
              <a:buBlip>
                <a:blip r:embed="rId8"/>
              </a:buBlip>
            </a:pPr>
            <a:r>
              <a:rPr lang="en-GB" sz="1800" dirty="0">
                <a:latin typeface="+mn-lt"/>
              </a:rPr>
              <a:t>Team of 650 across 7 regional locations and 24</a:t>
            </a:r>
            <a:br>
              <a:rPr lang="en-GB" sz="1800" dirty="0">
                <a:latin typeface="+mn-lt"/>
              </a:rPr>
            </a:br>
            <a:r>
              <a:rPr lang="en-GB" sz="1800" dirty="0">
                <a:latin typeface="+mn-lt"/>
              </a:rPr>
              <a:t>international offices</a:t>
            </a:r>
          </a:p>
          <a:p>
            <a:endParaRPr lang="en-US" dirty="0"/>
          </a:p>
        </p:txBody>
      </p:sp>
    </p:spTree>
    <p:extLst>
      <p:ext uri="{BB962C8B-B14F-4D97-AF65-F5344CB8AC3E}">
        <p14:creationId xmlns:p14="http://schemas.microsoft.com/office/powerpoint/2010/main" val="318352983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White Title + 3 Images">
    <p:bg>
      <p:bgPr>
        <a:solidFill>
          <a:schemeClr val="bg1"/>
        </a:solidFill>
        <a:effectLst/>
      </p:bgPr>
    </p:bg>
    <p:spTree>
      <p:nvGrpSpPr>
        <p:cNvPr id="1" name=""/>
        <p:cNvGrpSpPr/>
        <p:nvPr/>
      </p:nvGrpSpPr>
      <p:grpSpPr>
        <a:xfrm>
          <a:off x="0" y="0"/>
          <a:ext cx="0" cy="0"/>
          <a:chOff x="0" y="0"/>
          <a:chExt cx="0" cy="0"/>
        </a:xfrm>
      </p:grpSpPr>
      <p:sp>
        <p:nvSpPr>
          <p:cNvPr id="20" name="Picture Placeholder 12">
            <a:extLst>
              <a:ext uri="{FF2B5EF4-FFF2-40B4-BE49-F238E27FC236}">
                <a16:creationId xmlns:a16="http://schemas.microsoft.com/office/drawing/2014/main" id="{E42E5AA7-F784-BE43-B153-F877C766D0BE}"/>
              </a:ext>
            </a:extLst>
          </p:cNvPr>
          <p:cNvSpPr>
            <a:spLocks noGrp="1"/>
          </p:cNvSpPr>
          <p:nvPr>
            <p:ph type="pic" sz="quarter" idx="18" hasCustomPrompt="1"/>
          </p:nvPr>
        </p:nvSpPr>
        <p:spPr>
          <a:xfrm>
            <a:off x="680442"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11" name="Text Placeholder 87">
            <a:extLst>
              <a:ext uri="{FF2B5EF4-FFF2-40B4-BE49-F238E27FC236}">
                <a16:creationId xmlns:a16="http://schemas.microsoft.com/office/drawing/2014/main" id="{88A5E803-DB06-9742-BD4A-4A1E16ECB96D}"/>
              </a:ext>
            </a:extLst>
          </p:cNvPr>
          <p:cNvSpPr>
            <a:spLocks noGrp="1"/>
          </p:cNvSpPr>
          <p:nvPr>
            <p:ph type="body" sz="quarter" idx="15" hasCustomPrompt="1"/>
          </p:nvPr>
        </p:nvSpPr>
        <p:spPr>
          <a:xfrm>
            <a:off x="680443" y="4882402"/>
            <a:ext cx="1329312" cy="248398"/>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12" name="Text Placeholder 87">
            <a:extLst>
              <a:ext uri="{FF2B5EF4-FFF2-40B4-BE49-F238E27FC236}">
                <a16:creationId xmlns:a16="http://schemas.microsoft.com/office/drawing/2014/main" id="{75EF6545-EC91-9348-A65B-238469A5F8A1}"/>
              </a:ext>
            </a:extLst>
          </p:cNvPr>
          <p:cNvSpPr>
            <a:spLocks noGrp="1"/>
          </p:cNvSpPr>
          <p:nvPr>
            <p:ph type="body" sz="quarter" idx="16" hasCustomPrompt="1"/>
          </p:nvPr>
        </p:nvSpPr>
        <p:spPr>
          <a:xfrm>
            <a:off x="4477439" y="4882401"/>
            <a:ext cx="1329312" cy="248397"/>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13" name="Text Placeholder 87">
            <a:extLst>
              <a:ext uri="{FF2B5EF4-FFF2-40B4-BE49-F238E27FC236}">
                <a16:creationId xmlns:a16="http://schemas.microsoft.com/office/drawing/2014/main" id="{ACB59172-C22E-3440-B314-FD918D812E7F}"/>
              </a:ext>
            </a:extLst>
          </p:cNvPr>
          <p:cNvSpPr>
            <a:spLocks noGrp="1"/>
          </p:cNvSpPr>
          <p:nvPr>
            <p:ph type="body" sz="quarter" idx="17" hasCustomPrompt="1"/>
          </p:nvPr>
        </p:nvSpPr>
        <p:spPr>
          <a:xfrm>
            <a:off x="8299837" y="4882395"/>
            <a:ext cx="1329312" cy="248396"/>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15" name="Text Placeholder 87">
            <a:extLst>
              <a:ext uri="{FF2B5EF4-FFF2-40B4-BE49-F238E27FC236}">
                <a16:creationId xmlns:a16="http://schemas.microsoft.com/office/drawing/2014/main" id="{967044F0-BC28-5448-B050-ACB759647DA4}"/>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4" name="Straight Connector 13">
            <a:extLst>
              <a:ext uri="{FF2B5EF4-FFF2-40B4-BE49-F238E27FC236}">
                <a16:creationId xmlns:a16="http://schemas.microsoft.com/office/drawing/2014/main" id="{80C36D99-1789-5646-B666-0FAAFD6C1EB7}"/>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6790F31-7DC2-094A-B967-CE3753F8BE7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AC81B6A7-7FCA-D14E-81BF-F25A9AD2BA08}"/>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3" name="Picture Placeholder 12">
            <a:extLst>
              <a:ext uri="{FF2B5EF4-FFF2-40B4-BE49-F238E27FC236}">
                <a16:creationId xmlns:a16="http://schemas.microsoft.com/office/drawing/2014/main" id="{80B6FCF9-1D44-3441-B9E2-B4ADA45E53B9}"/>
              </a:ext>
            </a:extLst>
          </p:cNvPr>
          <p:cNvSpPr>
            <a:spLocks noGrp="1"/>
          </p:cNvSpPr>
          <p:nvPr>
            <p:ph type="pic" sz="quarter" idx="19" hasCustomPrompt="1"/>
          </p:nvPr>
        </p:nvSpPr>
        <p:spPr>
          <a:xfrm>
            <a:off x="4476000"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25" name="Picture Placeholder 12">
            <a:extLst>
              <a:ext uri="{FF2B5EF4-FFF2-40B4-BE49-F238E27FC236}">
                <a16:creationId xmlns:a16="http://schemas.microsoft.com/office/drawing/2014/main" id="{C93E929B-249E-774A-ADBD-F0B717473C7B}"/>
              </a:ext>
            </a:extLst>
          </p:cNvPr>
          <p:cNvSpPr>
            <a:spLocks noGrp="1"/>
          </p:cNvSpPr>
          <p:nvPr>
            <p:ph type="pic" sz="quarter" idx="20" hasCustomPrompt="1"/>
          </p:nvPr>
        </p:nvSpPr>
        <p:spPr>
          <a:xfrm>
            <a:off x="8271560"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16" name="TextBox 15">
            <a:extLst>
              <a:ext uri="{FF2B5EF4-FFF2-40B4-BE49-F238E27FC236}">
                <a16:creationId xmlns:a16="http://schemas.microsoft.com/office/drawing/2014/main" id="{9B3C6465-A101-1340-A74D-2BB6197815FB}"/>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395766550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White Title + 3 Images + Partner Branding">
    <p:bg>
      <p:bgPr>
        <a:solidFill>
          <a:schemeClr val="bg1"/>
        </a:solidFill>
        <a:effectLst/>
      </p:bgPr>
    </p:bg>
    <p:spTree>
      <p:nvGrpSpPr>
        <p:cNvPr id="1" name=""/>
        <p:cNvGrpSpPr/>
        <p:nvPr/>
      </p:nvGrpSpPr>
      <p:grpSpPr>
        <a:xfrm>
          <a:off x="0" y="0"/>
          <a:ext cx="0" cy="0"/>
          <a:chOff x="0" y="0"/>
          <a:chExt cx="0" cy="0"/>
        </a:xfrm>
      </p:grpSpPr>
      <p:sp>
        <p:nvSpPr>
          <p:cNvPr id="13" name="Text Placeholder 87">
            <a:extLst>
              <a:ext uri="{FF2B5EF4-FFF2-40B4-BE49-F238E27FC236}">
                <a16:creationId xmlns:a16="http://schemas.microsoft.com/office/drawing/2014/main" id="{192DD5AB-AA3C-114E-8872-2C73B5867859}"/>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24" name="Picture 23">
            <a:extLst>
              <a:ext uri="{FF2B5EF4-FFF2-40B4-BE49-F238E27FC236}">
                <a16:creationId xmlns:a16="http://schemas.microsoft.com/office/drawing/2014/main" id="{43F85434-7BF8-134C-A77B-29B87E75F103}"/>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25" name="Picture 24" descr="A picture containing wheel, clock&#10;&#10;Description automatically generated">
            <a:extLst>
              <a:ext uri="{FF2B5EF4-FFF2-40B4-BE49-F238E27FC236}">
                <a16:creationId xmlns:a16="http://schemas.microsoft.com/office/drawing/2014/main" id="{6ED7066F-4B8C-5842-9912-2C8596BE29FB}"/>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26" name="Graphic 25">
            <a:extLst>
              <a:ext uri="{FF2B5EF4-FFF2-40B4-BE49-F238E27FC236}">
                <a16:creationId xmlns:a16="http://schemas.microsoft.com/office/drawing/2014/main" id="{ACEC7486-C2AC-B941-BA43-34527E1122A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27" name="Slide Number Placeholder 5">
            <a:extLst>
              <a:ext uri="{FF2B5EF4-FFF2-40B4-BE49-F238E27FC236}">
                <a16:creationId xmlns:a16="http://schemas.microsoft.com/office/drawing/2014/main" id="{4CE5F35E-B6C5-5949-B1C9-4C1BCE0ED68A}"/>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31" name="Picture Placeholder 12">
            <a:extLst>
              <a:ext uri="{FF2B5EF4-FFF2-40B4-BE49-F238E27FC236}">
                <a16:creationId xmlns:a16="http://schemas.microsoft.com/office/drawing/2014/main" id="{4CB128B7-203D-044C-B6FA-4BD7A5D3B5BB}"/>
              </a:ext>
            </a:extLst>
          </p:cNvPr>
          <p:cNvSpPr>
            <a:spLocks noGrp="1"/>
          </p:cNvSpPr>
          <p:nvPr>
            <p:ph type="pic" sz="quarter" idx="18" hasCustomPrompt="1"/>
          </p:nvPr>
        </p:nvSpPr>
        <p:spPr>
          <a:xfrm>
            <a:off x="680442"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32" name="Text Placeholder 87">
            <a:extLst>
              <a:ext uri="{FF2B5EF4-FFF2-40B4-BE49-F238E27FC236}">
                <a16:creationId xmlns:a16="http://schemas.microsoft.com/office/drawing/2014/main" id="{003C48E2-AFFF-C842-AFAB-AFB816FDC751}"/>
              </a:ext>
            </a:extLst>
          </p:cNvPr>
          <p:cNvSpPr>
            <a:spLocks noGrp="1"/>
          </p:cNvSpPr>
          <p:nvPr>
            <p:ph type="body" sz="quarter" idx="15" hasCustomPrompt="1"/>
          </p:nvPr>
        </p:nvSpPr>
        <p:spPr>
          <a:xfrm>
            <a:off x="680443" y="4882402"/>
            <a:ext cx="1329312" cy="248398"/>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33" name="Text Placeholder 87">
            <a:extLst>
              <a:ext uri="{FF2B5EF4-FFF2-40B4-BE49-F238E27FC236}">
                <a16:creationId xmlns:a16="http://schemas.microsoft.com/office/drawing/2014/main" id="{33482F1D-3730-0A45-83F2-19C4E04462C2}"/>
              </a:ext>
            </a:extLst>
          </p:cNvPr>
          <p:cNvSpPr>
            <a:spLocks noGrp="1"/>
          </p:cNvSpPr>
          <p:nvPr>
            <p:ph type="body" sz="quarter" idx="16" hasCustomPrompt="1"/>
          </p:nvPr>
        </p:nvSpPr>
        <p:spPr>
          <a:xfrm>
            <a:off x="4477439" y="4882401"/>
            <a:ext cx="1329312" cy="248397"/>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34" name="Text Placeholder 87">
            <a:extLst>
              <a:ext uri="{FF2B5EF4-FFF2-40B4-BE49-F238E27FC236}">
                <a16:creationId xmlns:a16="http://schemas.microsoft.com/office/drawing/2014/main" id="{51D5BC8F-5C25-2449-9E39-FFB0EE07FF09}"/>
              </a:ext>
            </a:extLst>
          </p:cNvPr>
          <p:cNvSpPr>
            <a:spLocks noGrp="1"/>
          </p:cNvSpPr>
          <p:nvPr>
            <p:ph type="body" sz="quarter" idx="17" hasCustomPrompt="1"/>
          </p:nvPr>
        </p:nvSpPr>
        <p:spPr>
          <a:xfrm>
            <a:off x="8299837" y="4882395"/>
            <a:ext cx="1329312" cy="248396"/>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35" name="Picture Placeholder 12">
            <a:extLst>
              <a:ext uri="{FF2B5EF4-FFF2-40B4-BE49-F238E27FC236}">
                <a16:creationId xmlns:a16="http://schemas.microsoft.com/office/drawing/2014/main" id="{4AB3F549-5727-2045-958B-5835D17D6FB3}"/>
              </a:ext>
            </a:extLst>
          </p:cNvPr>
          <p:cNvSpPr>
            <a:spLocks noGrp="1"/>
          </p:cNvSpPr>
          <p:nvPr>
            <p:ph type="pic" sz="quarter" idx="19" hasCustomPrompt="1"/>
          </p:nvPr>
        </p:nvSpPr>
        <p:spPr>
          <a:xfrm>
            <a:off x="4476000"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36" name="Picture Placeholder 12">
            <a:extLst>
              <a:ext uri="{FF2B5EF4-FFF2-40B4-BE49-F238E27FC236}">
                <a16:creationId xmlns:a16="http://schemas.microsoft.com/office/drawing/2014/main" id="{C598B45B-7BF0-1147-AD18-486F2EF97D6B}"/>
              </a:ext>
            </a:extLst>
          </p:cNvPr>
          <p:cNvSpPr>
            <a:spLocks noGrp="1"/>
          </p:cNvSpPr>
          <p:nvPr>
            <p:ph type="pic" sz="quarter" idx="20" hasCustomPrompt="1"/>
          </p:nvPr>
        </p:nvSpPr>
        <p:spPr>
          <a:xfrm>
            <a:off x="8271560"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14" name="TextBox 13">
            <a:extLst>
              <a:ext uri="{FF2B5EF4-FFF2-40B4-BE49-F238E27FC236}">
                <a16:creationId xmlns:a16="http://schemas.microsoft.com/office/drawing/2014/main" id="{7398196C-F67B-764E-A72E-A9593AA2B3FF}"/>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9561667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hite Hex/Maroon Bgd">
    <p:bg>
      <p:bgPr>
        <a:solidFill>
          <a:schemeClr val="accent5"/>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C30ECEB-20DA-694F-B5BF-8D9572AA444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378733" y="-8685872"/>
            <a:ext cx="35653558" cy="20055126"/>
          </a:xfrm>
          <a:prstGeom prst="rect">
            <a:avLst/>
          </a:prstGeom>
        </p:spPr>
      </p:pic>
      <p:pic>
        <p:nvPicPr>
          <p:cNvPr id="83" name="Graphic 82">
            <a:extLst>
              <a:ext uri="{FF2B5EF4-FFF2-40B4-BE49-F238E27FC236}">
                <a16:creationId xmlns:a16="http://schemas.microsoft.com/office/drawing/2014/main" id="{69D6B5F6-48F9-2642-973A-F09AA44061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80720" y="720521"/>
            <a:ext cx="1109538" cy="996976"/>
          </a:xfrm>
          <a:prstGeom prst="rect">
            <a:avLst/>
          </a:prstGeom>
        </p:spPr>
      </p:pic>
      <p:cxnSp>
        <p:nvCxnSpPr>
          <p:cNvPr id="7" name="Straight Connector 6">
            <a:extLst>
              <a:ext uri="{FF2B5EF4-FFF2-40B4-BE49-F238E27FC236}">
                <a16:creationId xmlns:a16="http://schemas.microsoft.com/office/drawing/2014/main" id="{D16B33DE-0416-414B-9F65-E7B4C3897D2A}"/>
              </a:ext>
            </a:extLst>
          </p:cNvPr>
          <p:cNvCxnSpPr>
            <a:cxnSpLocks/>
          </p:cNvCxnSpPr>
          <p:nvPr userDrawn="1"/>
        </p:nvCxnSpPr>
        <p:spPr>
          <a:xfrm>
            <a:off x="680720" y="4227154"/>
            <a:ext cx="3822340" cy="0"/>
          </a:xfrm>
          <a:prstGeom prst="line">
            <a:avLst/>
          </a:prstGeom>
          <a:ln w="12700">
            <a:solidFill>
              <a:srgbClr val="00B6F1"/>
            </a:solidFill>
          </a:ln>
        </p:spPr>
        <p:style>
          <a:lnRef idx="1">
            <a:schemeClr val="accent1"/>
          </a:lnRef>
          <a:fillRef idx="0">
            <a:schemeClr val="accent1"/>
          </a:fillRef>
          <a:effectRef idx="0">
            <a:schemeClr val="accent1"/>
          </a:effectRef>
          <a:fontRef idx="minor">
            <a:schemeClr val="tx1"/>
          </a:fontRef>
        </p:style>
      </p:cxnSp>
      <p:sp>
        <p:nvSpPr>
          <p:cNvPr id="8" name="Text Placeholder 87">
            <a:extLst>
              <a:ext uri="{FF2B5EF4-FFF2-40B4-BE49-F238E27FC236}">
                <a16:creationId xmlns:a16="http://schemas.microsoft.com/office/drawing/2014/main" id="{F022D7F4-1C26-D24B-B0D0-715306FB13D6}"/>
              </a:ext>
            </a:extLst>
          </p:cNvPr>
          <p:cNvSpPr>
            <a:spLocks noGrp="1"/>
          </p:cNvSpPr>
          <p:nvPr>
            <p:ph type="body" sz="quarter" idx="10" hasCustomPrompt="1"/>
          </p:nvPr>
        </p:nvSpPr>
        <p:spPr>
          <a:xfrm>
            <a:off x="680719" y="2988074"/>
            <a:ext cx="7469367" cy="996875"/>
          </a:xfrm>
        </p:spPr>
        <p:txBody>
          <a:bodyPr lIns="0" tIns="0" rIns="0" bIns="0">
            <a:normAutofit/>
          </a:bodyPr>
          <a:lstStyle>
            <a:lvl1pPr marL="0" indent="0">
              <a:lnSpc>
                <a:spcPct val="100000"/>
              </a:lnSpc>
              <a:spcBef>
                <a:spcPts val="0"/>
              </a:spcBef>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pic>
        <p:nvPicPr>
          <p:cNvPr id="11" name="Picture 10" descr="A picture containing drawing&#10;&#10;Description automatically generated">
            <a:extLst>
              <a:ext uri="{FF2B5EF4-FFF2-40B4-BE49-F238E27FC236}">
                <a16:creationId xmlns:a16="http://schemas.microsoft.com/office/drawing/2014/main" id="{064414F3-DC35-034B-9FEA-298E8114DEFA}"/>
              </a:ext>
            </a:extLst>
          </p:cNvPr>
          <p:cNvPicPr>
            <a:picLocks noChangeAspect="1"/>
          </p:cNvPicPr>
          <p:nvPr userDrawn="1"/>
        </p:nvPicPr>
        <p:blipFill>
          <a:blip r:embed="rId6"/>
          <a:stretch>
            <a:fillRect/>
          </a:stretch>
        </p:blipFill>
        <p:spPr>
          <a:xfrm>
            <a:off x="680719" y="6236937"/>
            <a:ext cx="688669" cy="241286"/>
          </a:xfrm>
          <a:prstGeom prst="rect">
            <a:avLst/>
          </a:prstGeom>
        </p:spPr>
      </p:pic>
      <p:pic>
        <p:nvPicPr>
          <p:cNvPr id="13" name="Picture 12">
            <a:extLst>
              <a:ext uri="{FF2B5EF4-FFF2-40B4-BE49-F238E27FC236}">
                <a16:creationId xmlns:a16="http://schemas.microsoft.com/office/drawing/2014/main" id="{3075ACAA-3DFD-F54C-9E86-0B0EE6CDFD95}"/>
              </a:ext>
            </a:extLst>
          </p:cNvPr>
          <p:cNvPicPr>
            <a:picLocks noChangeAspect="1"/>
          </p:cNvPicPr>
          <p:nvPr userDrawn="1"/>
        </p:nvPicPr>
        <p:blipFill>
          <a:blip r:embed="rId7"/>
          <a:stretch>
            <a:fillRect/>
          </a:stretch>
        </p:blipFill>
        <p:spPr>
          <a:xfrm>
            <a:off x="1591171" y="6183477"/>
            <a:ext cx="38100" cy="1498600"/>
          </a:xfrm>
          <a:prstGeom prst="rect">
            <a:avLst/>
          </a:prstGeom>
        </p:spPr>
      </p:pic>
    </p:spTree>
    <p:extLst>
      <p:ext uri="{BB962C8B-B14F-4D97-AF65-F5344CB8AC3E}">
        <p14:creationId xmlns:p14="http://schemas.microsoft.com/office/powerpoint/2010/main" val="151982302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White Title + 3 Images + NI Branding">
    <p:bg>
      <p:bgPr>
        <a:solidFill>
          <a:schemeClr val="bg1"/>
        </a:solidFill>
        <a:effectLst/>
      </p:bgPr>
    </p:bg>
    <p:spTree>
      <p:nvGrpSpPr>
        <p:cNvPr id="1" name=""/>
        <p:cNvGrpSpPr/>
        <p:nvPr/>
      </p:nvGrpSpPr>
      <p:grpSpPr>
        <a:xfrm>
          <a:off x="0" y="0"/>
          <a:ext cx="0" cy="0"/>
          <a:chOff x="0" y="0"/>
          <a:chExt cx="0" cy="0"/>
        </a:xfrm>
      </p:grpSpPr>
      <p:sp>
        <p:nvSpPr>
          <p:cNvPr id="13" name="Text Placeholder 87">
            <a:extLst>
              <a:ext uri="{FF2B5EF4-FFF2-40B4-BE49-F238E27FC236}">
                <a16:creationId xmlns:a16="http://schemas.microsoft.com/office/drawing/2014/main" id="{AED67AC5-4812-654B-90B3-25608AF17338}"/>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8" name="Picture 17">
            <a:extLst>
              <a:ext uri="{FF2B5EF4-FFF2-40B4-BE49-F238E27FC236}">
                <a16:creationId xmlns:a16="http://schemas.microsoft.com/office/drawing/2014/main" id="{BA6A2768-4055-B04B-8C59-DC9E08B01954}"/>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22" name="Graphic 21">
            <a:extLst>
              <a:ext uri="{FF2B5EF4-FFF2-40B4-BE49-F238E27FC236}">
                <a16:creationId xmlns:a16="http://schemas.microsoft.com/office/drawing/2014/main" id="{3A756015-F2D5-EA4D-BBF7-E9898154080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23" name="Graphic 22">
            <a:extLst>
              <a:ext uri="{FF2B5EF4-FFF2-40B4-BE49-F238E27FC236}">
                <a16:creationId xmlns:a16="http://schemas.microsoft.com/office/drawing/2014/main" id="{FCD1968D-0167-F44B-ADB2-D34E41194439}"/>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24" name="Slide Number Placeholder 5">
            <a:extLst>
              <a:ext uri="{FF2B5EF4-FFF2-40B4-BE49-F238E27FC236}">
                <a16:creationId xmlns:a16="http://schemas.microsoft.com/office/drawing/2014/main" id="{4A0FFECA-66DA-814D-AC85-0BB69EF8AED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8" name="Picture Placeholder 12">
            <a:extLst>
              <a:ext uri="{FF2B5EF4-FFF2-40B4-BE49-F238E27FC236}">
                <a16:creationId xmlns:a16="http://schemas.microsoft.com/office/drawing/2014/main" id="{28C0B4C2-6714-054D-B011-DF4B0A88D4F4}"/>
              </a:ext>
            </a:extLst>
          </p:cNvPr>
          <p:cNvSpPr>
            <a:spLocks noGrp="1"/>
          </p:cNvSpPr>
          <p:nvPr>
            <p:ph type="pic" sz="quarter" idx="18" hasCustomPrompt="1"/>
          </p:nvPr>
        </p:nvSpPr>
        <p:spPr>
          <a:xfrm>
            <a:off x="680442"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29" name="Text Placeholder 87">
            <a:extLst>
              <a:ext uri="{FF2B5EF4-FFF2-40B4-BE49-F238E27FC236}">
                <a16:creationId xmlns:a16="http://schemas.microsoft.com/office/drawing/2014/main" id="{CF7A6B7B-189E-E44D-9EF2-4F6C5B4203F9}"/>
              </a:ext>
            </a:extLst>
          </p:cNvPr>
          <p:cNvSpPr>
            <a:spLocks noGrp="1"/>
          </p:cNvSpPr>
          <p:nvPr>
            <p:ph type="body" sz="quarter" idx="15" hasCustomPrompt="1"/>
          </p:nvPr>
        </p:nvSpPr>
        <p:spPr>
          <a:xfrm>
            <a:off x="680443" y="4882402"/>
            <a:ext cx="1329312" cy="248398"/>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30" name="Text Placeholder 87">
            <a:extLst>
              <a:ext uri="{FF2B5EF4-FFF2-40B4-BE49-F238E27FC236}">
                <a16:creationId xmlns:a16="http://schemas.microsoft.com/office/drawing/2014/main" id="{AA15C727-8E78-344F-A509-E4B00209BD43}"/>
              </a:ext>
            </a:extLst>
          </p:cNvPr>
          <p:cNvSpPr>
            <a:spLocks noGrp="1"/>
          </p:cNvSpPr>
          <p:nvPr>
            <p:ph type="body" sz="quarter" idx="16" hasCustomPrompt="1"/>
          </p:nvPr>
        </p:nvSpPr>
        <p:spPr>
          <a:xfrm>
            <a:off x="4477439" y="4882401"/>
            <a:ext cx="1329312" cy="248397"/>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31" name="Text Placeholder 87">
            <a:extLst>
              <a:ext uri="{FF2B5EF4-FFF2-40B4-BE49-F238E27FC236}">
                <a16:creationId xmlns:a16="http://schemas.microsoft.com/office/drawing/2014/main" id="{7E8A1051-9690-FB4F-9BD6-D817A8ACF4EB}"/>
              </a:ext>
            </a:extLst>
          </p:cNvPr>
          <p:cNvSpPr>
            <a:spLocks noGrp="1"/>
          </p:cNvSpPr>
          <p:nvPr>
            <p:ph type="body" sz="quarter" idx="17" hasCustomPrompt="1"/>
          </p:nvPr>
        </p:nvSpPr>
        <p:spPr>
          <a:xfrm>
            <a:off x="8299837" y="4882395"/>
            <a:ext cx="1329312" cy="248396"/>
          </a:xfrm>
        </p:spPr>
        <p:txBody>
          <a:bodyPr lIns="0" tIns="0" rIns="0" bIns="0">
            <a:noAutofit/>
          </a:bodyPr>
          <a:lstStyle>
            <a:lvl1pPr marL="0" indent="0">
              <a:lnSpc>
                <a:spcPct val="100000"/>
              </a:lnSpc>
              <a:buNone/>
              <a:defRPr sz="1600" b="1" baseline="0">
                <a:solidFill>
                  <a:srgbClr val="2D2D2C"/>
                </a:solidFill>
                <a:latin typeface="Arial" panose="020B0604020202020204" pitchFamily="34" charset="0"/>
              </a:defRPr>
            </a:lvl1pPr>
          </a:lstStyle>
          <a:p>
            <a:pPr lvl="0"/>
            <a:r>
              <a:rPr lang="en-GB" dirty="0"/>
              <a:t>Image Label</a:t>
            </a:r>
            <a:endParaRPr lang="en-US" dirty="0"/>
          </a:p>
        </p:txBody>
      </p:sp>
      <p:sp>
        <p:nvSpPr>
          <p:cNvPr id="32" name="Picture Placeholder 12">
            <a:extLst>
              <a:ext uri="{FF2B5EF4-FFF2-40B4-BE49-F238E27FC236}">
                <a16:creationId xmlns:a16="http://schemas.microsoft.com/office/drawing/2014/main" id="{A40D489E-75B9-AD4D-AAAE-F672670634B0}"/>
              </a:ext>
            </a:extLst>
          </p:cNvPr>
          <p:cNvSpPr>
            <a:spLocks noGrp="1"/>
          </p:cNvSpPr>
          <p:nvPr>
            <p:ph type="pic" sz="quarter" idx="19" hasCustomPrompt="1"/>
          </p:nvPr>
        </p:nvSpPr>
        <p:spPr>
          <a:xfrm>
            <a:off x="4476000"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33" name="Picture Placeholder 12">
            <a:extLst>
              <a:ext uri="{FF2B5EF4-FFF2-40B4-BE49-F238E27FC236}">
                <a16:creationId xmlns:a16="http://schemas.microsoft.com/office/drawing/2014/main" id="{E361C059-4FAC-154C-9AB9-1BE8F12CF156}"/>
              </a:ext>
            </a:extLst>
          </p:cNvPr>
          <p:cNvSpPr>
            <a:spLocks noGrp="1"/>
          </p:cNvSpPr>
          <p:nvPr>
            <p:ph type="pic" sz="quarter" idx="20" hasCustomPrompt="1"/>
          </p:nvPr>
        </p:nvSpPr>
        <p:spPr>
          <a:xfrm>
            <a:off x="8271560" y="1864975"/>
            <a:ext cx="3240000" cy="2880000"/>
          </a:xfrm>
          <a:solidFill>
            <a:schemeClr val="bg1">
              <a:lumMod val="95000"/>
            </a:schemeClr>
          </a:solidFill>
        </p:spPr>
        <p:txBody>
          <a:bodyPr>
            <a:normAutofit/>
          </a:bodyPr>
          <a:lstStyle>
            <a:lvl1pPr marL="0" indent="0">
              <a:buFontTx/>
              <a:buNone/>
              <a:defRPr sz="1400" baseline="0">
                <a:solidFill>
                  <a:schemeClr val="bg1">
                    <a:lumMod val="75000"/>
                  </a:schemeClr>
                </a:solidFill>
                <a:latin typeface="Arial" panose="020B0604020202020204" pitchFamily="34" charset="0"/>
              </a:defRPr>
            </a:lvl1pPr>
          </a:lstStyle>
          <a:p>
            <a:r>
              <a:rPr lang="en-US" dirty="0"/>
              <a:t>Drag and drop image here</a:t>
            </a:r>
          </a:p>
        </p:txBody>
      </p:sp>
      <p:sp>
        <p:nvSpPr>
          <p:cNvPr id="14" name="TextBox 13">
            <a:extLst>
              <a:ext uri="{FF2B5EF4-FFF2-40B4-BE49-F238E27FC236}">
                <a16:creationId xmlns:a16="http://schemas.microsoft.com/office/drawing/2014/main" id="{43A30C97-193A-9840-A60B-C7906D998541}"/>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pPr algn="ct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35914591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Title + 2 Columns Text">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0C41D288-ED2E-324C-8541-8D2BFF76A7EF}"/>
              </a:ext>
            </a:extLst>
          </p:cNvPr>
          <p:cNvSpPr>
            <a:spLocks noGrp="1"/>
          </p:cNvSpPr>
          <p:nvPr>
            <p:ph type="body" sz="quarter" idx="12" hasCustomPrompt="1"/>
          </p:nvPr>
        </p:nvSpPr>
        <p:spPr>
          <a:xfrm>
            <a:off x="680443" y="1838780"/>
            <a:ext cx="4631389" cy="3784035"/>
          </a:xfrm>
        </p:spPr>
        <p:txBody>
          <a:bodyPr lIns="0" tIns="0" rIns="0" bIns="0">
            <a:normAutofit/>
          </a:bodyPr>
          <a:lstStyle>
            <a:lvl1pPr marL="0" indent="0">
              <a:lnSpc>
                <a:spcPct val="100000"/>
              </a:lnSpc>
              <a:buNone/>
              <a:defRPr sz="2400" baseline="0">
                <a:latin typeface="Arial" panose="020B0604020202020204" pitchFamily="34" charset="0"/>
              </a:defRPr>
            </a:lvl1pPr>
            <a:lvl2pPr marL="457200" indent="0">
              <a:buNone/>
              <a:defRPr/>
            </a:lvl2pPr>
          </a:lstStyle>
          <a:p>
            <a:pPr lvl="0"/>
            <a:r>
              <a:rPr lang="en-GB" dirty="0"/>
              <a:t>Body copy in here.</a:t>
            </a:r>
            <a:endParaRPr lang="en-US" dirty="0"/>
          </a:p>
        </p:txBody>
      </p:sp>
      <p:sp>
        <p:nvSpPr>
          <p:cNvPr id="8" name="Text Placeholder 13">
            <a:extLst>
              <a:ext uri="{FF2B5EF4-FFF2-40B4-BE49-F238E27FC236}">
                <a16:creationId xmlns:a16="http://schemas.microsoft.com/office/drawing/2014/main" id="{28A10DCE-6FB4-BD4F-A01B-7B7E5BAFD59D}"/>
              </a:ext>
            </a:extLst>
          </p:cNvPr>
          <p:cNvSpPr>
            <a:spLocks noGrp="1"/>
          </p:cNvSpPr>
          <p:nvPr>
            <p:ph type="body" sz="quarter" idx="19" hasCustomPrompt="1"/>
          </p:nvPr>
        </p:nvSpPr>
        <p:spPr>
          <a:xfrm>
            <a:off x="5795311" y="1830161"/>
            <a:ext cx="4631389" cy="3792649"/>
          </a:xfrm>
        </p:spPr>
        <p:txBody>
          <a:bodyPr lIns="0" tIns="0" rIns="0" bIns="0">
            <a:normAutofit/>
          </a:bodyPr>
          <a:lstStyle>
            <a:lvl1pPr marL="0" indent="0">
              <a:lnSpc>
                <a:spcPct val="100000"/>
              </a:lnSpc>
              <a:buNone/>
              <a:defRPr sz="2400" baseline="0">
                <a:latin typeface="Arial" panose="020B0604020202020204" pitchFamily="34" charset="0"/>
              </a:defRPr>
            </a:lvl1pPr>
            <a:lvl2pPr marL="457200" indent="0">
              <a:buNone/>
              <a:defRPr/>
            </a:lvl2pPr>
          </a:lstStyle>
          <a:p>
            <a:pPr lvl="0"/>
            <a:r>
              <a:rPr lang="en-GB" dirty="0"/>
              <a:t>Body copy in here.</a:t>
            </a:r>
            <a:endParaRPr lang="en-US" dirty="0"/>
          </a:p>
        </p:txBody>
      </p:sp>
      <p:sp>
        <p:nvSpPr>
          <p:cNvPr id="12" name="Text Placeholder 87">
            <a:extLst>
              <a:ext uri="{FF2B5EF4-FFF2-40B4-BE49-F238E27FC236}">
                <a16:creationId xmlns:a16="http://schemas.microsoft.com/office/drawing/2014/main" id="{B66C3A3E-C6B9-EB4B-87C2-1DB35D771CF2}"/>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9" name="Straight Connector 8">
            <a:extLst>
              <a:ext uri="{FF2B5EF4-FFF2-40B4-BE49-F238E27FC236}">
                <a16:creationId xmlns:a16="http://schemas.microsoft.com/office/drawing/2014/main" id="{51A00D95-F124-CC4C-9B3D-B8D8735C83E6}"/>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EF9AD7D-B15C-2E4F-AE9B-CECD27409F2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14" name="Slide Number Placeholder 5">
            <a:extLst>
              <a:ext uri="{FF2B5EF4-FFF2-40B4-BE49-F238E27FC236}">
                <a16:creationId xmlns:a16="http://schemas.microsoft.com/office/drawing/2014/main" id="{5379BE41-7B87-6241-BDAC-8114C74D5C89}"/>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Tree>
    <p:extLst>
      <p:ext uri="{BB962C8B-B14F-4D97-AF65-F5344CB8AC3E}">
        <p14:creationId xmlns:p14="http://schemas.microsoft.com/office/powerpoint/2010/main" val="275233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Title + 2 Columns Bullets">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0C41D288-ED2E-324C-8541-8D2BFF76A7EF}"/>
              </a:ext>
            </a:extLst>
          </p:cNvPr>
          <p:cNvSpPr>
            <a:spLocks noGrp="1"/>
          </p:cNvSpPr>
          <p:nvPr>
            <p:ph type="body" sz="quarter" idx="12" hasCustomPrompt="1"/>
          </p:nvPr>
        </p:nvSpPr>
        <p:spPr>
          <a:xfrm>
            <a:off x="680443" y="1838780"/>
            <a:ext cx="4631389" cy="3784035"/>
          </a:xfrm>
        </p:spPr>
        <p:txBody>
          <a:bodyPr lIns="0" tIns="0" rIns="0" bIns="0">
            <a:normAutofit/>
          </a:bodyPr>
          <a:lstStyle>
            <a:lvl1pPr marL="342900" indent="-342900">
              <a:lnSpc>
                <a:spcPct val="100000"/>
              </a:lnSpc>
              <a:buSzPct val="80000"/>
              <a:buFontTx/>
              <a:buBlip>
                <a:blip r:embed="rId2"/>
              </a:buBlip>
              <a:defRPr sz="2400" baseline="0">
                <a:latin typeface="Arial" panose="020B0604020202020204" pitchFamily="34" charset="0"/>
              </a:defRPr>
            </a:lvl1pPr>
            <a:lvl2pPr marL="457200" indent="0">
              <a:buNone/>
              <a:defRPr/>
            </a:lvl2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8" name="Text Placeholder 13">
            <a:extLst>
              <a:ext uri="{FF2B5EF4-FFF2-40B4-BE49-F238E27FC236}">
                <a16:creationId xmlns:a16="http://schemas.microsoft.com/office/drawing/2014/main" id="{28A10DCE-6FB4-BD4F-A01B-7B7E5BAFD59D}"/>
              </a:ext>
            </a:extLst>
          </p:cNvPr>
          <p:cNvSpPr>
            <a:spLocks noGrp="1"/>
          </p:cNvSpPr>
          <p:nvPr>
            <p:ph type="body" sz="quarter" idx="19" hasCustomPrompt="1"/>
          </p:nvPr>
        </p:nvSpPr>
        <p:spPr>
          <a:xfrm>
            <a:off x="5795311" y="1830161"/>
            <a:ext cx="4631389" cy="3792649"/>
          </a:xfrm>
        </p:spPr>
        <p:txBody>
          <a:bodyPr lIns="0" tIns="0" rIns="0" bIns="0">
            <a:normAutofit/>
          </a:bodyPr>
          <a:lstStyle>
            <a:lvl1pPr marL="342900" indent="-342900">
              <a:lnSpc>
                <a:spcPct val="100000"/>
              </a:lnSpc>
              <a:buSzPct val="80000"/>
              <a:buFontTx/>
              <a:buBlip>
                <a:blip r:embed="rId2"/>
              </a:buBlip>
              <a:defRPr sz="2400" baseline="0">
                <a:latin typeface="Arial" panose="020B0604020202020204" pitchFamily="34" charset="0"/>
              </a:defRPr>
            </a:lvl1pPr>
            <a:lvl2pPr marL="457200" indent="0">
              <a:buNone/>
              <a:defRPr/>
            </a:lvl2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12" name="Text Placeholder 87">
            <a:extLst>
              <a:ext uri="{FF2B5EF4-FFF2-40B4-BE49-F238E27FC236}">
                <a16:creationId xmlns:a16="http://schemas.microsoft.com/office/drawing/2014/main" id="{B66C3A3E-C6B9-EB4B-87C2-1DB35D771CF2}"/>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9" name="Straight Connector 8">
            <a:extLst>
              <a:ext uri="{FF2B5EF4-FFF2-40B4-BE49-F238E27FC236}">
                <a16:creationId xmlns:a16="http://schemas.microsoft.com/office/drawing/2014/main" id="{51A00D95-F124-CC4C-9B3D-B8D8735C83E6}"/>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EF9AD7D-B15C-2E4F-AE9B-CECD27409F2D}"/>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sp>
        <p:nvSpPr>
          <p:cNvPr id="14" name="Slide Number Placeholder 5">
            <a:extLst>
              <a:ext uri="{FF2B5EF4-FFF2-40B4-BE49-F238E27FC236}">
                <a16:creationId xmlns:a16="http://schemas.microsoft.com/office/drawing/2014/main" id="{5379BE41-7B87-6241-BDAC-8114C74D5C89}"/>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Tree>
    <p:extLst>
      <p:ext uri="{BB962C8B-B14F-4D97-AF65-F5344CB8AC3E}">
        <p14:creationId xmlns:p14="http://schemas.microsoft.com/office/powerpoint/2010/main" val="360873088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Title + 2 Columns Text + Partner Branding">
    <p:spTree>
      <p:nvGrpSpPr>
        <p:cNvPr id="1" name=""/>
        <p:cNvGrpSpPr/>
        <p:nvPr/>
      </p:nvGrpSpPr>
      <p:grpSpPr>
        <a:xfrm>
          <a:off x="0" y="0"/>
          <a:ext cx="0" cy="0"/>
          <a:chOff x="0" y="0"/>
          <a:chExt cx="0" cy="0"/>
        </a:xfrm>
      </p:grpSpPr>
      <p:sp>
        <p:nvSpPr>
          <p:cNvPr id="12" name="Text Placeholder 87">
            <a:extLst>
              <a:ext uri="{FF2B5EF4-FFF2-40B4-BE49-F238E27FC236}">
                <a16:creationId xmlns:a16="http://schemas.microsoft.com/office/drawing/2014/main" id="{5E1E3917-4EB3-F844-8DF5-91E3755EDC0B}"/>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3" name="Picture 12">
            <a:extLst>
              <a:ext uri="{FF2B5EF4-FFF2-40B4-BE49-F238E27FC236}">
                <a16:creationId xmlns:a16="http://schemas.microsoft.com/office/drawing/2014/main" id="{6D804AFB-9897-2F4D-84AD-ECEA87F61E18}"/>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6" name="Picture 15" descr="A picture containing wheel, clock&#10;&#10;Description automatically generated">
            <a:extLst>
              <a:ext uri="{FF2B5EF4-FFF2-40B4-BE49-F238E27FC236}">
                <a16:creationId xmlns:a16="http://schemas.microsoft.com/office/drawing/2014/main" id="{2DF91D71-4CD2-214D-B1B9-1B3908F9F839}"/>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18" name="Graphic 17">
            <a:extLst>
              <a:ext uri="{FF2B5EF4-FFF2-40B4-BE49-F238E27FC236}">
                <a16:creationId xmlns:a16="http://schemas.microsoft.com/office/drawing/2014/main" id="{6D55ECAE-086D-B743-A34E-7F920280491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177945F9-FE21-B645-8311-435444DC8B19}"/>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2" name="Text Placeholder 13">
            <a:extLst>
              <a:ext uri="{FF2B5EF4-FFF2-40B4-BE49-F238E27FC236}">
                <a16:creationId xmlns:a16="http://schemas.microsoft.com/office/drawing/2014/main" id="{5BD402A2-1645-2549-88D4-A1B6136C7179}"/>
              </a:ext>
            </a:extLst>
          </p:cNvPr>
          <p:cNvSpPr>
            <a:spLocks noGrp="1"/>
          </p:cNvSpPr>
          <p:nvPr>
            <p:ph type="body" sz="quarter" idx="12" hasCustomPrompt="1"/>
          </p:nvPr>
        </p:nvSpPr>
        <p:spPr>
          <a:xfrm>
            <a:off x="680443" y="1838780"/>
            <a:ext cx="4631389" cy="3784035"/>
          </a:xfrm>
        </p:spPr>
        <p:txBody>
          <a:bodyPr lIns="0" tIns="0" rIns="0" bIns="0">
            <a:normAutofit/>
          </a:bodyPr>
          <a:lstStyle>
            <a:lvl1pPr marL="0" indent="0">
              <a:lnSpc>
                <a:spcPct val="100000"/>
              </a:lnSpc>
              <a:buNone/>
              <a:defRPr sz="2400" baseline="0">
                <a:latin typeface="Arial" panose="020B0604020202020204" pitchFamily="34" charset="0"/>
              </a:defRPr>
            </a:lvl1pPr>
            <a:lvl2pPr marL="457200" indent="0">
              <a:buNone/>
              <a:defRPr/>
            </a:lvl2pPr>
          </a:lstStyle>
          <a:p>
            <a:pPr lvl="0"/>
            <a:r>
              <a:rPr lang="en-GB" dirty="0"/>
              <a:t>Body copy in here.</a:t>
            </a:r>
            <a:endParaRPr lang="en-US" dirty="0"/>
          </a:p>
        </p:txBody>
      </p:sp>
      <p:sp>
        <p:nvSpPr>
          <p:cNvPr id="23" name="Text Placeholder 13">
            <a:extLst>
              <a:ext uri="{FF2B5EF4-FFF2-40B4-BE49-F238E27FC236}">
                <a16:creationId xmlns:a16="http://schemas.microsoft.com/office/drawing/2014/main" id="{F78FEAE4-C8A1-EA49-84F5-137C1645400E}"/>
              </a:ext>
            </a:extLst>
          </p:cNvPr>
          <p:cNvSpPr>
            <a:spLocks noGrp="1"/>
          </p:cNvSpPr>
          <p:nvPr>
            <p:ph type="body" sz="quarter" idx="19" hasCustomPrompt="1"/>
          </p:nvPr>
        </p:nvSpPr>
        <p:spPr>
          <a:xfrm>
            <a:off x="5795311" y="1830161"/>
            <a:ext cx="4631389" cy="3792649"/>
          </a:xfrm>
        </p:spPr>
        <p:txBody>
          <a:bodyPr lIns="0" tIns="0" rIns="0" bIns="0">
            <a:normAutofit/>
          </a:bodyPr>
          <a:lstStyle>
            <a:lvl1pPr marL="0" indent="0">
              <a:lnSpc>
                <a:spcPct val="100000"/>
              </a:lnSpc>
              <a:buNone/>
              <a:defRPr sz="2400" baseline="0">
                <a:latin typeface="Arial" panose="020B0604020202020204" pitchFamily="34" charset="0"/>
              </a:defRPr>
            </a:lvl1pPr>
            <a:lvl2pPr marL="457200" indent="0">
              <a:buNone/>
              <a:defRPr/>
            </a:lvl2pPr>
          </a:lstStyle>
          <a:p>
            <a:pPr lvl="0"/>
            <a:r>
              <a:rPr lang="en-GB" dirty="0"/>
              <a:t>Body copy in here.</a:t>
            </a:r>
            <a:endParaRPr lang="en-US" dirty="0"/>
          </a:p>
        </p:txBody>
      </p:sp>
    </p:spTree>
    <p:extLst>
      <p:ext uri="{BB962C8B-B14F-4D97-AF65-F5344CB8AC3E}">
        <p14:creationId xmlns:p14="http://schemas.microsoft.com/office/powerpoint/2010/main" val="366338839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Title + 2 Columns Bullets + Partner Branding">
    <p:spTree>
      <p:nvGrpSpPr>
        <p:cNvPr id="1" name=""/>
        <p:cNvGrpSpPr/>
        <p:nvPr/>
      </p:nvGrpSpPr>
      <p:grpSpPr>
        <a:xfrm>
          <a:off x="0" y="0"/>
          <a:ext cx="0" cy="0"/>
          <a:chOff x="0" y="0"/>
          <a:chExt cx="0" cy="0"/>
        </a:xfrm>
      </p:grpSpPr>
      <p:sp>
        <p:nvSpPr>
          <p:cNvPr id="12" name="Text Placeholder 87">
            <a:extLst>
              <a:ext uri="{FF2B5EF4-FFF2-40B4-BE49-F238E27FC236}">
                <a16:creationId xmlns:a16="http://schemas.microsoft.com/office/drawing/2014/main" id="{5E1E3917-4EB3-F844-8DF5-91E3755EDC0B}"/>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3" name="Picture 12">
            <a:extLst>
              <a:ext uri="{FF2B5EF4-FFF2-40B4-BE49-F238E27FC236}">
                <a16:creationId xmlns:a16="http://schemas.microsoft.com/office/drawing/2014/main" id="{6D804AFB-9897-2F4D-84AD-ECEA87F61E18}"/>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6" name="Picture 15" descr="A picture containing wheel, clock&#10;&#10;Description automatically generated">
            <a:extLst>
              <a:ext uri="{FF2B5EF4-FFF2-40B4-BE49-F238E27FC236}">
                <a16:creationId xmlns:a16="http://schemas.microsoft.com/office/drawing/2014/main" id="{2DF91D71-4CD2-214D-B1B9-1B3908F9F839}"/>
              </a:ext>
            </a:extLst>
          </p:cNvPr>
          <p:cNvPicPr>
            <a:picLocks noChangeAspect="1"/>
          </p:cNvPicPr>
          <p:nvPr userDrawn="1"/>
        </p:nvPicPr>
        <p:blipFill>
          <a:blip r:embed="rId3"/>
          <a:stretch>
            <a:fillRect/>
          </a:stretch>
        </p:blipFill>
        <p:spPr>
          <a:xfrm>
            <a:off x="8909341" y="6276150"/>
            <a:ext cx="1493918" cy="226565"/>
          </a:xfrm>
          <a:prstGeom prst="rect">
            <a:avLst/>
          </a:prstGeom>
        </p:spPr>
      </p:pic>
      <p:pic>
        <p:nvPicPr>
          <p:cNvPr id="18" name="Graphic 17">
            <a:extLst>
              <a:ext uri="{FF2B5EF4-FFF2-40B4-BE49-F238E27FC236}">
                <a16:creationId xmlns:a16="http://schemas.microsoft.com/office/drawing/2014/main" id="{6D55ECAE-086D-B743-A34E-7F920280491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177945F9-FE21-B645-8311-435444DC8B19}"/>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0" name="Text Placeholder 13">
            <a:extLst>
              <a:ext uri="{FF2B5EF4-FFF2-40B4-BE49-F238E27FC236}">
                <a16:creationId xmlns:a16="http://schemas.microsoft.com/office/drawing/2014/main" id="{CD2D4D61-16B3-A14B-BA94-830F8D2B99A7}"/>
              </a:ext>
            </a:extLst>
          </p:cNvPr>
          <p:cNvSpPr>
            <a:spLocks noGrp="1"/>
          </p:cNvSpPr>
          <p:nvPr>
            <p:ph type="body" sz="quarter" idx="12" hasCustomPrompt="1"/>
          </p:nvPr>
        </p:nvSpPr>
        <p:spPr>
          <a:xfrm>
            <a:off x="680443" y="1838780"/>
            <a:ext cx="4631389" cy="3784035"/>
          </a:xfrm>
        </p:spPr>
        <p:txBody>
          <a:bodyPr lIns="0" tIns="0" rIns="0" bIns="0">
            <a:normAutofit/>
          </a:bodyPr>
          <a:lstStyle>
            <a:lvl1pPr marL="342900" indent="-342900">
              <a:lnSpc>
                <a:spcPct val="100000"/>
              </a:lnSpc>
              <a:buSzPct val="80000"/>
              <a:buFontTx/>
              <a:buBlip>
                <a:blip r:embed="rId6"/>
              </a:buBlip>
              <a:defRPr sz="2400" baseline="0">
                <a:latin typeface="Arial" panose="020B0604020202020204" pitchFamily="34" charset="0"/>
              </a:defRPr>
            </a:lvl1pPr>
            <a:lvl2pPr marL="457200" indent="0">
              <a:buNone/>
              <a:defRPr/>
            </a:lvl2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11" name="Text Placeholder 13">
            <a:extLst>
              <a:ext uri="{FF2B5EF4-FFF2-40B4-BE49-F238E27FC236}">
                <a16:creationId xmlns:a16="http://schemas.microsoft.com/office/drawing/2014/main" id="{FC87C2DB-B976-E64E-A33D-AB9C61ECC1FB}"/>
              </a:ext>
            </a:extLst>
          </p:cNvPr>
          <p:cNvSpPr>
            <a:spLocks noGrp="1"/>
          </p:cNvSpPr>
          <p:nvPr>
            <p:ph type="body" sz="quarter" idx="19" hasCustomPrompt="1"/>
          </p:nvPr>
        </p:nvSpPr>
        <p:spPr>
          <a:xfrm>
            <a:off x="5795311" y="1830161"/>
            <a:ext cx="4631389" cy="3792649"/>
          </a:xfrm>
        </p:spPr>
        <p:txBody>
          <a:bodyPr lIns="0" tIns="0" rIns="0" bIns="0">
            <a:normAutofit/>
          </a:bodyPr>
          <a:lstStyle>
            <a:lvl1pPr marL="342900" indent="-342900">
              <a:lnSpc>
                <a:spcPct val="100000"/>
              </a:lnSpc>
              <a:buSzPct val="80000"/>
              <a:buFontTx/>
              <a:buBlip>
                <a:blip r:embed="rId6"/>
              </a:buBlip>
              <a:defRPr sz="2400" baseline="0">
                <a:latin typeface="Arial" panose="020B0604020202020204" pitchFamily="34" charset="0"/>
              </a:defRPr>
            </a:lvl1pPr>
            <a:lvl2pPr marL="457200" indent="0">
              <a:buNone/>
              <a:defRPr/>
            </a:lvl2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Tree>
    <p:extLst>
      <p:ext uri="{BB962C8B-B14F-4D97-AF65-F5344CB8AC3E}">
        <p14:creationId xmlns:p14="http://schemas.microsoft.com/office/powerpoint/2010/main" val="732556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itle + 2 Columns Text + NI Branding">
    <p:spTree>
      <p:nvGrpSpPr>
        <p:cNvPr id="1" name=""/>
        <p:cNvGrpSpPr/>
        <p:nvPr/>
      </p:nvGrpSpPr>
      <p:grpSpPr>
        <a:xfrm>
          <a:off x="0" y="0"/>
          <a:ext cx="0" cy="0"/>
          <a:chOff x="0" y="0"/>
          <a:chExt cx="0" cy="0"/>
        </a:xfrm>
      </p:grpSpPr>
      <p:sp>
        <p:nvSpPr>
          <p:cNvPr id="10" name="Text Placeholder 87">
            <a:extLst>
              <a:ext uri="{FF2B5EF4-FFF2-40B4-BE49-F238E27FC236}">
                <a16:creationId xmlns:a16="http://schemas.microsoft.com/office/drawing/2014/main" id="{ED609F84-3B1F-5340-9A7F-ED80A84605A6}"/>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1" name="Picture 10">
            <a:extLst>
              <a:ext uri="{FF2B5EF4-FFF2-40B4-BE49-F238E27FC236}">
                <a16:creationId xmlns:a16="http://schemas.microsoft.com/office/drawing/2014/main" id="{E2FBB14E-3761-9740-9334-C9AEAD8B1B55}"/>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2" name="Graphic 11">
            <a:extLst>
              <a:ext uri="{FF2B5EF4-FFF2-40B4-BE49-F238E27FC236}">
                <a16:creationId xmlns:a16="http://schemas.microsoft.com/office/drawing/2014/main" id="{0E5684A6-D96C-5640-8DD5-C87D1ACA746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6" name="Graphic 15">
            <a:extLst>
              <a:ext uri="{FF2B5EF4-FFF2-40B4-BE49-F238E27FC236}">
                <a16:creationId xmlns:a16="http://schemas.microsoft.com/office/drawing/2014/main" id="{92B142F4-F08E-B04C-B179-F00C86EEEAA6}"/>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7" name="Slide Number Placeholder 5">
            <a:extLst>
              <a:ext uri="{FF2B5EF4-FFF2-40B4-BE49-F238E27FC236}">
                <a16:creationId xmlns:a16="http://schemas.microsoft.com/office/drawing/2014/main" id="{5191933C-3A4D-AB4E-847E-B11D8683D6A2}"/>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0" name="Text Placeholder 13">
            <a:extLst>
              <a:ext uri="{FF2B5EF4-FFF2-40B4-BE49-F238E27FC236}">
                <a16:creationId xmlns:a16="http://schemas.microsoft.com/office/drawing/2014/main" id="{C922413B-4E3B-5F44-9A66-C22A5D235B96}"/>
              </a:ext>
            </a:extLst>
          </p:cNvPr>
          <p:cNvSpPr>
            <a:spLocks noGrp="1"/>
          </p:cNvSpPr>
          <p:nvPr>
            <p:ph type="body" sz="quarter" idx="12" hasCustomPrompt="1"/>
          </p:nvPr>
        </p:nvSpPr>
        <p:spPr>
          <a:xfrm>
            <a:off x="680443" y="1838780"/>
            <a:ext cx="4631389" cy="3784035"/>
          </a:xfrm>
        </p:spPr>
        <p:txBody>
          <a:bodyPr lIns="0" tIns="0" rIns="0" bIns="0">
            <a:normAutofit/>
          </a:bodyPr>
          <a:lstStyle>
            <a:lvl1pPr marL="0" indent="0">
              <a:lnSpc>
                <a:spcPct val="100000"/>
              </a:lnSpc>
              <a:buNone/>
              <a:defRPr sz="2400" baseline="0">
                <a:latin typeface="Arial" panose="020B0604020202020204" pitchFamily="34" charset="0"/>
              </a:defRPr>
            </a:lvl1pPr>
            <a:lvl2pPr marL="457200" indent="0">
              <a:buNone/>
              <a:defRPr/>
            </a:lvl2pPr>
          </a:lstStyle>
          <a:p>
            <a:pPr lvl="0"/>
            <a:r>
              <a:rPr lang="en-GB" dirty="0"/>
              <a:t>Body copy in here.</a:t>
            </a:r>
            <a:endParaRPr lang="en-US" dirty="0"/>
          </a:p>
        </p:txBody>
      </p:sp>
      <p:sp>
        <p:nvSpPr>
          <p:cNvPr id="21" name="Text Placeholder 13">
            <a:extLst>
              <a:ext uri="{FF2B5EF4-FFF2-40B4-BE49-F238E27FC236}">
                <a16:creationId xmlns:a16="http://schemas.microsoft.com/office/drawing/2014/main" id="{D2A6C5E7-CB7E-694D-897E-69FC8D72548F}"/>
              </a:ext>
            </a:extLst>
          </p:cNvPr>
          <p:cNvSpPr>
            <a:spLocks noGrp="1"/>
          </p:cNvSpPr>
          <p:nvPr>
            <p:ph type="body" sz="quarter" idx="19" hasCustomPrompt="1"/>
          </p:nvPr>
        </p:nvSpPr>
        <p:spPr>
          <a:xfrm>
            <a:off x="5795311" y="1830161"/>
            <a:ext cx="4631389" cy="3792649"/>
          </a:xfrm>
        </p:spPr>
        <p:txBody>
          <a:bodyPr lIns="0" tIns="0" rIns="0" bIns="0">
            <a:normAutofit/>
          </a:bodyPr>
          <a:lstStyle>
            <a:lvl1pPr marL="0" indent="0">
              <a:lnSpc>
                <a:spcPct val="100000"/>
              </a:lnSpc>
              <a:buNone/>
              <a:defRPr sz="2400" baseline="0">
                <a:latin typeface="Arial" panose="020B0604020202020204" pitchFamily="34" charset="0"/>
              </a:defRPr>
            </a:lvl1pPr>
            <a:lvl2pPr marL="457200" indent="0">
              <a:buNone/>
              <a:defRPr/>
            </a:lvl2pPr>
          </a:lstStyle>
          <a:p>
            <a:pPr lvl="0"/>
            <a:r>
              <a:rPr lang="en-GB" dirty="0"/>
              <a:t>Body copy in here.</a:t>
            </a:r>
            <a:endParaRPr lang="en-US" dirty="0"/>
          </a:p>
        </p:txBody>
      </p:sp>
    </p:spTree>
    <p:extLst>
      <p:ext uri="{BB962C8B-B14F-4D97-AF65-F5344CB8AC3E}">
        <p14:creationId xmlns:p14="http://schemas.microsoft.com/office/powerpoint/2010/main" val="243203824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Title + 2 Columns Bullets + NI Branding">
    <p:spTree>
      <p:nvGrpSpPr>
        <p:cNvPr id="1" name=""/>
        <p:cNvGrpSpPr/>
        <p:nvPr/>
      </p:nvGrpSpPr>
      <p:grpSpPr>
        <a:xfrm>
          <a:off x="0" y="0"/>
          <a:ext cx="0" cy="0"/>
          <a:chOff x="0" y="0"/>
          <a:chExt cx="0" cy="0"/>
        </a:xfrm>
      </p:grpSpPr>
      <p:sp>
        <p:nvSpPr>
          <p:cNvPr id="10" name="Text Placeholder 87">
            <a:extLst>
              <a:ext uri="{FF2B5EF4-FFF2-40B4-BE49-F238E27FC236}">
                <a16:creationId xmlns:a16="http://schemas.microsoft.com/office/drawing/2014/main" id="{ED609F84-3B1F-5340-9A7F-ED80A84605A6}"/>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pic>
        <p:nvPicPr>
          <p:cNvPr id="11" name="Picture 10">
            <a:extLst>
              <a:ext uri="{FF2B5EF4-FFF2-40B4-BE49-F238E27FC236}">
                <a16:creationId xmlns:a16="http://schemas.microsoft.com/office/drawing/2014/main" id="{E2FBB14E-3761-9740-9334-C9AEAD8B1B55}"/>
              </a:ext>
            </a:extLst>
          </p:cNvPr>
          <p:cNvPicPr>
            <a:picLocks noChangeAspect="1"/>
          </p:cNvPicPr>
          <p:nvPr userDrawn="1"/>
        </p:nvPicPr>
        <p:blipFill>
          <a:blip r:embed="rId2"/>
          <a:stretch>
            <a:fillRect/>
          </a:stretch>
        </p:blipFill>
        <p:spPr>
          <a:xfrm>
            <a:off x="10607983" y="5940000"/>
            <a:ext cx="38100" cy="1498600"/>
          </a:xfrm>
          <a:prstGeom prst="rect">
            <a:avLst/>
          </a:prstGeom>
        </p:spPr>
      </p:pic>
      <p:pic>
        <p:nvPicPr>
          <p:cNvPr id="12" name="Graphic 11">
            <a:extLst>
              <a:ext uri="{FF2B5EF4-FFF2-40B4-BE49-F238E27FC236}">
                <a16:creationId xmlns:a16="http://schemas.microsoft.com/office/drawing/2014/main" id="{0E5684A6-D96C-5640-8DD5-C87D1ACA746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pic>
        <p:nvPicPr>
          <p:cNvPr id="16" name="Graphic 15">
            <a:extLst>
              <a:ext uri="{FF2B5EF4-FFF2-40B4-BE49-F238E27FC236}">
                <a16:creationId xmlns:a16="http://schemas.microsoft.com/office/drawing/2014/main" id="{92B142F4-F08E-B04C-B179-F00C86EEEAA6}"/>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732456" y="5940000"/>
            <a:ext cx="669030" cy="749124"/>
          </a:xfrm>
          <a:prstGeom prst="rect">
            <a:avLst/>
          </a:prstGeom>
        </p:spPr>
      </p:pic>
      <p:sp>
        <p:nvSpPr>
          <p:cNvPr id="17" name="Slide Number Placeholder 5">
            <a:extLst>
              <a:ext uri="{FF2B5EF4-FFF2-40B4-BE49-F238E27FC236}">
                <a16:creationId xmlns:a16="http://schemas.microsoft.com/office/drawing/2014/main" id="{5191933C-3A4D-AB4E-847E-B11D8683D6A2}"/>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3" name="Text Placeholder 13">
            <a:extLst>
              <a:ext uri="{FF2B5EF4-FFF2-40B4-BE49-F238E27FC236}">
                <a16:creationId xmlns:a16="http://schemas.microsoft.com/office/drawing/2014/main" id="{742F7C0D-94AE-D04B-AE68-E0D599B86AD1}"/>
              </a:ext>
            </a:extLst>
          </p:cNvPr>
          <p:cNvSpPr>
            <a:spLocks noGrp="1"/>
          </p:cNvSpPr>
          <p:nvPr>
            <p:ph type="body" sz="quarter" idx="12" hasCustomPrompt="1"/>
          </p:nvPr>
        </p:nvSpPr>
        <p:spPr>
          <a:xfrm>
            <a:off x="680443" y="1838780"/>
            <a:ext cx="4631389" cy="3784035"/>
          </a:xfrm>
        </p:spPr>
        <p:txBody>
          <a:bodyPr lIns="0" tIns="0" rIns="0" bIns="0">
            <a:normAutofit/>
          </a:bodyPr>
          <a:lstStyle>
            <a:lvl1pPr marL="342900" indent="-342900">
              <a:lnSpc>
                <a:spcPct val="100000"/>
              </a:lnSpc>
              <a:buSzPct val="80000"/>
              <a:buFontTx/>
              <a:buBlip>
                <a:blip r:embed="rId7"/>
              </a:buBlip>
              <a:defRPr sz="2400" baseline="0">
                <a:latin typeface="Arial" panose="020B0604020202020204" pitchFamily="34" charset="0"/>
              </a:defRPr>
            </a:lvl1pPr>
            <a:lvl2pPr marL="457200" indent="0">
              <a:buNone/>
              <a:defRPr/>
            </a:lvl2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
        <p:nvSpPr>
          <p:cNvPr id="14" name="Text Placeholder 13">
            <a:extLst>
              <a:ext uri="{FF2B5EF4-FFF2-40B4-BE49-F238E27FC236}">
                <a16:creationId xmlns:a16="http://schemas.microsoft.com/office/drawing/2014/main" id="{E8EC0192-D801-E64C-9319-760F60F97BD4}"/>
              </a:ext>
            </a:extLst>
          </p:cNvPr>
          <p:cNvSpPr>
            <a:spLocks noGrp="1"/>
          </p:cNvSpPr>
          <p:nvPr>
            <p:ph type="body" sz="quarter" idx="19" hasCustomPrompt="1"/>
          </p:nvPr>
        </p:nvSpPr>
        <p:spPr>
          <a:xfrm>
            <a:off x="5795311" y="1830161"/>
            <a:ext cx="4631389" cy="3792649"/>
          </a:xfrm>
        </p:spPr>
        <p:txBody>
          <a:bodyPr lIns="0" tIns="0" rIns="0" bIns="0">
            <a:normAutofit/>
          </a:bodyPr>
          <a:lstStyle>
            <a:lvl1pPr marL="342900" indent="-342900">
              <a:lnSpc>
                <a:spcPct val="100000"/>
              </a:lnSpc>
              <a:buSzPct val="80000"/>
              <a:buFontTx/>
              <a:buBlip>
                <a:blip r:embed="rId7"/>
              </a:buBlip>
              <a:defRPr sz="2400" baseline="0">
                <a:latin typeface="Arial" panose="020B0604020202020204" pitchFamily="34" charset="0"/>
              </a:defRPr>
            </a:lvl1pPr>
            <a:lvl2pPr marL="457200" indent="0">
              <a:buNone/>
              <a:defRPr/>
            </a:lvl2pPr>
          </a:lstStyle>
          <a:p>
            <a:pPr lvl="0"/>
            <a:r>
              <a:rPr lang="en-GB" dirty="0"/>
              <a:t>This is a bullet point list (Arial, 24pt)</a:t>
            </a:r>
          </a:p>
          <a:p>
            <a:pPr lvl="0"/>
            <a:r>
              <a:rPr lang="en-GB" dirty="0"/>
              <a:t>This is a bullet point list (Arial, 24pt)</a:t>
            </a:r>
          </a:p>
          <a:p>
            <a:pPr lvl="0"/>
            <a:r>
              <a:rPr lang="en-GB" dirty="0"/>
              <a:t>This is a bullet point list (Arial, 24pt)</a:t>
            </a:r>
          </a:p>
          <a:p>
            <a:pPr lvl="0"/>
            <a:r>
              <a:rPr lang="en-GB" dirty="0"/>
              <a:t>This is a bullet point list (Arial, 24pt)</a:t>
            </a:r>
          </a:p>
        </p:txBody>
      </p:sp>
    </p:spTree>
    <p:extLst>
      <p:ext uri="{BB962C8B-B14F-4D97-AF65-F5344CB8AC3E}">
        <p14:creationId xmlns:p14="http://schemas.microsoft.com/office/powerpoint/2010/main" val="12283593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wo Column Shaded Tables">
    <p:bg>
      <p:bgPr>
        <a:solidFill>
          <a:schemeClr val="tx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430F9834-557B-CB47-9AAE-CC59A5086ED1}"/>
              </a:ext>
            </a:extLst>
          </p:cNvPr>
          <p:cNvSpPr>
            <a:spLocks noGrp="1"/>
          </p:cNvSpPr>
          <p:nvPr>
            <p:ph type="body" sz="quarter" idx="11" hasCustomPrompt="1"/>
          </p:nvPr>
        </p:nvSpPr>
        <p:spPr>
          <a:xfrm>
            <a:off x="680443" y="1838779"/>
            <a:ext cx="4678958" cy="281975"/>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Two column Table Title (Blue, Left Aligned)</a:t>
            </a:r>
          </a:p>
        </p:txBody>
      </p:sp>
      <p:sp>
        <p:nvSpPr>
          <p:cNvPr id="11" name="Text Placeholder 87">
            <a:extLst>
              <a:ext uri="{FF2B5EF4-FFF2-40B4-BE49-F238E27FC236}">
                <a16:creationId xmlns:a16="http://schemas.microsoft.com/office/drawing/2014/main" id="{77F2017B-C79F-4546-9C96-A0D4EF6A96B4}"/>
              </a:ext>
            </a:extLst>
          </p:cNvPr>
          <p:cNvSpPr>
            <a:spLocks noGrp="1"/>
          </p:cNvSpPr>
          <p:nvPr>
            <p:ph type="body" sz="quarter" idx="12" hasCustomPrompt="1"/>
          </p:nvPr>
        </p:nvSpPr>
        <p:spPr>
          <a:xfrm>
            <a:off x="5747740" y="1838780"/>
            <a:ext cx="4869460" cy="273397"/>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Two column Table Title (Green, Centre Aligned)</a:t>
            </a:r>
          </a:p>
        </p:txBody>
      </p:sp>
      <p:cxnSp>
        <p:nvCxnSpPr>
          <p:cNvPr id="13" name="Straight Connector 12">
            <a:extLst>
              <a:ext uri="{FF2B5EF4-FFF2-40B4-BE49-F238E27FC236}">
                <a16:creationId xmlns:a16="http://schemas.microsoft.com/office/drawing/2014/main" id="{1A794309-D6DE-A64D-B9D3-A22429B0C1BF}"/>
              </a:ext>
            </a:extLst>
          </p:cNvPr>
          <p:cNvCxnSpPr>
            <a:cxnSpLocks/>
          </p:cNvCxnSpPr>
          <p:nvPr userDrawn="1"/>
        </p:nvCxnSpPr>
        <p:spPr>
          <a:xfrm flipH="1">
            <a:off x="680444" y="2192252"/>
            <a:ext cx="467895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9158BB-60E5-514D-9A5A-1F885F01E50F}"/>
              </a:ext>
            </a:extLst>
          </p:cNvPr>
          <p:cNvCxnSpPr>
            <a:cxnSpLocks/>
          </p:cNvCxnSpPr>
          <p:nvPr userDrawn="1"/>
        </p:nvCxnSpPr>
        <p:spPr>
          <a:xfrm flipH="1">
            <a:off x="5747741" y="2200104"/>
            <a:ext cx="467895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87">
            <a:extLst>
              <a:ext uri="{FF2B5EF4-FFF2-40B4-BE49-F238E27FC236}">
                <a16:creationId xmlns:a16="http://schemas.microsoft.com/office/drawing/2014/main" id="{CC809A69-90F9-0D4C-BCCF-6080005D36A5}"/>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2" name="Straight Connector 11">
            <a:extLst>
              <a:ext uri="{FF2B5EF4-FFF2-40B4-BE49-F238E27FC236}">
                <a16:creationId xmlns:a16="http://schemas.microsoft.com/office/drawing/2014/main" id="{2E6EBDDE-2C73-9545-9A0F-E8A60283E855}"/>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718F4900-705B-5745-9481-A347F2E59FE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20" name="Slide Number Placeholder 5">
            <a:extLst>
              <a:ext uri="{FF2B5EF4-FFF2-40B4-BE49-F238E27FC236}">
                <a16:creationId xmlns:a16="http://schemas.microsoft.com/office/drawing/2014/main" id="{10B9E097-93C2-BF49-98E6-60F8C01E11BB}"/>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graphicFrame>
        <p:nvGraphicFramePr>
          <p:cNvPr id="22" name="Table 21">
            <a:extLst>
              <a:ext uri="{FF2B5EF4-FFF2-40B4-BE49-F238E27FC236}">
                <a16:creationId xmlns:a16="http://schemas.microsoft.com/office/drawing/2014/main" id="{0670DF58-DC6B-CD45-B6F5-41D818E0D277}"/>
              </a:ext>
            </a:extLst>
          </p:cNvPr>
          <p:cNvGraphicFramePr>
            <a:graphicFrameLocks noGrp="1"/>
          </p:cNvGraphicFramePr>
          <p:nvPr userDrawn="1">
            <p:extLst>
              <p:ext uri="{D42A27DB-BD31-4B8C-83A1-F6EECF244321}">
                <p14:modId xmlns:p14="http://schemas.microsoft.com/office/powerpoint/2010/main" val="3959408219"/>
              </p:ext>
            </p:extLst>
          </p:nvPr>
        </p:nvGraphicFramePr>
        <p:xfrm>
          <a:off x="5747740" y="2389624"/>
          <a:ext cx="4678960" cy="3304656"/>
        </p:xfrm>
        <a:graphic>
          <a:graphicData uri="http://schemas.openxmlformats.org/drawingml/2006/table">
            <a:tbl>
              <a:tblPr firstRow="1" bandRow="1">
                <a:tableStyleId>{5C22544A-7EE6-4342-B048-85BDC9FD1C3A}</a:tableStyleId>
              </a:tblPr>
              <a:tblGrid>
                <a:gridCol w="2339480">
                  <a:extLst>
                    <a:ext uri="{9D8B030D-6E8A-4147-A177-3AD203B41FA5}">
                      <a16:colId xmlns:a16="http://schemas.microsoft.com/office/drawing/2014/main" val="1689517233"/>
                    </a:ext>
                  </a:extLst>
                </a:gridCol>
                <a:gridCol w="2339480">
                  <a:extLst>
                    <a:ext uri="{9D8B030D-6E8A-4147-A177-3AD203B41FA5}">
                      <a16:colId xmlns:a16="http://schemas.microsoft.com/office/drawing/2014/main" val="2845296968"/>
                    </a:ext>
                  </a:extLst>
                </a:gridCol>
              </a:tblGrid>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baseline="0" dirty="0">
                          <a:solidFill>
                            <a:schemeClr val="tx1"/>
                          </a:solidFill>
                          <a:latin typeface="Arial" panose="020B0604020202020204" pitchFamily="34" charset="0"/>
                          <a:cs typeface="Arial" panose="020B0604020202020204" pitchFamily="34" charset="0"/>
                        </a:rPr>
                        <a:t>Header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r>
                        <a:rPr lang="en-US" sz="1800" b="1" dirty="0">
                          <a:solidFill>
                            <a:schemeClr val="tx1"/>
                          </a:solidFill>
                          <a:latin typeface="Arial" panose="020B0604020202020204" pitchFamily="34" charset="0"/>
                          <a:cs typeface="Arial" panose="020B0604020202020204" pitchFamily="34" charset="0"/>
                        </a:rPr>
                        <a:t>Header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915481"/>
                  </a:ext>
                </a:extLst>
              </a:tr>
              <a:tr h="413082">
                <a:tc>
                  <a:txBody>
                    <a:bodyPr/>
                    <a:lstStyle/>
                    <a:p>
                      <a:pPr algn="ct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43604191"/>
                  </a:ext>
                </a:extLst>
              </a:tr>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64251292"/>
                  </a:ext>
                </a:extLst>
              </a:tr>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27410857"/>
                  </a:ext>
                </a:extLst>
              </a:tr>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52229320"/>
                  </a:ext>
                </a:extLst>
              </a:tr>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81895070"/>
                  </a:ext>
                </a:extLst>
              </a:tr>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652125926"/>
                  </a:ext>
                </a:extLst>
              </a:tr>
              <a:tr h="41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Text in here</a:t>
                      </a:r>
                    </a:p>
                  </a:txBody>
                  <a:tcPr marL="101856" marR="101856" marT="50928" marB="50928"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3899388"/>
                  </a:ext>
                </a:extLst>
              </a:tr>
            </a:tbl>
          </a:graphicData>
        </a:graphic>
      </p:graphicFrame>
      <p:graphicFrame>
        <p:nvGraphicFramePr>
          <p:cNvPr id="23" name="Table 22">
            <a:extLst>
              <a:ext uri="{FF2B5EF4-FFF2-40B4-BE49-F238E27FC236}">
                <a16:creationId xmlns:a16="http://schemas.microsoft.com/office/drawing/2014/main" id="{7E535AA5-95CB-9D4F-8885-AB7DB6026FAC}"/>
              </a:ext>
            </a:extLst>
          </p:cNvPr>
          <p:cNvGraphicFramePr>
            <a:graphicFrameLocks noGrp="1"/>
          </p:cNvGraphicFramePr>
          <p:nvPr userDrawn="1">
            <p:extLst>
              <p:ext uri="{D42A27DB-BD31-4B8C-83A1-F6EECF244321}">
                <p14:modId xmlns:p14="http://schemas.microsoft.com/office/powerpoint/2010/main" val="760511566"/>
              </p:ext>
            </p:extLst>
          </p:nvPr>
        </p:nvGraphicFramePr>
        <p:xfrm>
          <a:off x="680441" y="2392299"/>
          <a:ext cx="4678960" cy="3304632"/>
        </p:xfrm>
        <a:graphic>
          <a:graphicData uri="http://schemas.openxmlformats.org/drawingml/2006/table">
            <a:tbl>
              <a:tblPr firstRow="1" bandRow="1">
                <a:tableStyleId>{5C22544A-7EE6-4342-B048-85BDC9FD1C3A}</a:tableStyleId>
              </a:tblPr>
              <a:tblGrid>
                <a:gridCol w="2339480">
                  <a:extLst>
                    <a:ext uri="{9D8B030D-6E8A-4147-A177-3AD203B41FA5}">
                      <a16:colId xmlns:a16="http://schemas.microsoft.com/office/drawing/2014/main" val="1689517233"/>
                    </a:ext>
                  </a:extLst>
                </a:gridCol>
                <a:gridCol w="2339480">
                  <a:extLst>
                    <a:ext uri="{9D8B030D-6E8A-4147-A177-3AD203B41FA5}">
                      <a16:colId xmlns:a16="http://schemas.microsoft.com/office/drawing/2014/main" val="2845296968"/>
                    </a:ext>
                  </a:extLst>
                </a:gridCol>
              </a:tblGrid>
              <a:tr h="413079">
                <a:tc>
                  <a:txBody>
                    <a:bodyPr/>
                    <a:lstStyle/>
                    <a:p>
                      <a:r>
                        <a:rPr lang="en-US" sz="1800" b="1" i="0" baseline="0" dirty="0">
                          <a:solidFill>
                            <a:schemeClr val="tx1"/>
                          </a:solidFill>
                          <a:latin typeface="Arial" panose="020B0604020202020204" pitchFamily="34" charset="0"/>
                        </a:rPr>
                        <a:t>Header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800" b="1" i="0" baseline="0" dirty="0">
                          <a:solidFill>
                            <a:schemeClr val="tx1"/>
                          </a:solidFill>
                          <a:latin typeface="Arial" panose="020B0604020202020204" pitchFamily="34" charset="0"/>
                        </a:rPr>
                        <a:t>Header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915481"/>
                  </a:ext>
                </a:extLst>
              </a:tr>
              <a:tr h="413079">
                <a:tc>
                  <a:txBody>
                    <a:bodyPr/>
                    <a:lstStyle/>
                    <a:p>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43604191"/>
                  </a:ext>
                </a:extLst>
              </a:tr>
              <a:tr h="413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864251292"/>
                  </a:ext>
                </a:extLst>
              </a:tr>
              <a:tr h="413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27410857"/>
                  </a:ext>
                </a:extLst>
              </a:tr>
              <a:tr h="413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452229320"/>
                  </a:ext>
                </a:extLst>
              </a:tr>
              <a:tr h="413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81895070"/>
                  </a:ext>
                </a:extLst>
              </a:tr>
              <a:tr h="413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119736710"/>
                  </a:ext>
                </a:extLst>
              </a:tr>
              <a:tr h="413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rial" panose="020B0604020202020204" pitchFamily="34" charset="0"/>
                        </a:rPr>
                        <a:t>Text in here</a:t>
                      </a:r>
                    </a:p>
                  </a:txBody>
                  <a:tcPr marL="101855" marR="101855" marT="50928" marB="5092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3929159"/>
                  </a:ext>
                </a:extLst>
              </a:tr>
            </a:tbl>
          </a:graphicData>
        </a:graphic>
      </p:graphicFrame>
      <p:sp>
        <p:nvSpPr>
          <p:cNvPr id="3" name="Slide Number Placeholder 2">
            <a:extLst>
              <a:ext uri="{FF2B5EF4-FFF2-40B4-BE49-F238E27FC236}">
                <a16:creationId xmlns:a16="http://schemas.microsoft.com/office/drawing/2014/main" id="{EDB060B6-5E18-7841-96CA-6686C344F4A3}"/>
              </a:ext>
            </a:extLst>
          </p:cNvPr>
          <p:cNvSpPr>
            <a:spLocks noGrp="1"/>
          </p:cNvSpPr>
          <p:nvPr>
            <p:ph type="sldNum" sz="quarter" idx="14"/>
          </p:nvPr>
        </p:nvSpPr>
        <p:spPr/>
        <p:txBody>
          <a:bodyPr/>
          <a:lstStyle/>
          <a:p>
            <a:fld id="{0C4DF2FE-5FC5-3247-A0CD-A64D842A61A9}" type="slidenum">
              <a:rPr lang="en-US" smtClean="0"/>
              <a:pPr/>
              <a:t>‹#›</a:t>
            </a:fld>
            <a:endParaRPr lang="en-US" dirty="0"/>
          </a:p>
        </p:txBody>
      </p:sp>
      <p:sp>
        <p:nvSpPr>
          <p:cNvPr id="16" name="TextBox 15">
            <a:extLst>
              <a:ext uri="{FF2B5EF4-FFF2-40B4-BE49-F238E27FC236}">
                <a16:creationId xmlns:a16="http://schemas.microsoft.com/office/drawing/2014/main" id="{43D19232-CED9-084A-BF34-55E90E63E655}"/>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80808366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ulti Column White Tables">
    <p:bg>
      <p:bgPr>
        <a:solidFill>
          <a:schemeClr val="tx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430F9834-557B-CB47-9AAE-CC59A5086ED1}"/>
              </a:ext>
            </a:extLst>
          </p:cNvPr>
          <p:cNvSpPr>
            <a:spLocks noGrp="1"/>
          </p:cNvSpPr>
          <p:nvPr>
            <p:ph type="body" sz="quarter" idx="11" hasCustomPrompt="1"/>
          </p:nvPr>
        </p:nvSpPr>
        <p:spPr>
          <a:xfrm>
            <a:off x="680442" y="1835805"/>
            <a:ext cx="4678959" cy="273418"/>
          </a:xfrm>
        </p:spPr>
        <p:txBody>
          <a:bodyPr lIns="0" tIns="0" rIns="0" bIns="0">
            <a:norm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aseline="0">
                <a:solidFill>
                  <a:srgbClr val="2D2D2C"/>
                </a:solidFill>
                <a:latin typeface="Arial" panose="020B0604020202020204" pitchFamily="34" charset="0"/>
              </a:defRPr>
            </a:lvl1pPr>
          </a:lstStyle>
          <a:p>
            <a:pPr lvl="0"/>
            <a:r>
              <a:rPr lang="en-GB" dirty="0"/>
              <a:t>Three column Table Title (Blue, Left Aligned)</a:t>
            </a:r>
          </a:p>
        </p:txBody>
      </p:sp>
      <p:graphicFrame>
        <p:nvGraphicFramePr>
          <p:cNvPr id="3" name="Table 2">
            <a:extLst>
              <a:ext uri="{FF2B5EF4-FFF2-40B4-BE49-F238E27FC236}">
                <a16:creationId xmlns:a16="http://schemas.microsoft.com/office/drawing/2014/main" id="{650BC0E0-F7CE-B343-A42A-301601B76DA7}"/>
              </a:ext>
            </a:extLst>
          </p:cNvPr>
          <p:cNvGraphicFramePr>
            <a:graphicFrameLocks noGrp="1"/>
          </p:cNvGraphicFramePr>
          <p:nvPr userDrawn="1">
            <p:extLst>
              <p:ext uri="{D42A27DB-BD31-4B8C-83A1-F6EECF244321}">
                <p14:modId xmlns:p14="http://schemas.microsoft.com/office/powerpoint/2010/main" val="2466084171"/>
              </p:ext>
            </p:extLst>
          </p:nvPr>
        </p:nvGraphicFramePr>
        <p:xfrm>
          <a:off x="680443" y="2392299"/>
          <a:ext cx="4678959" cy="3333084"/>
        </p:xfrm>
        <a:graphic>
          <a:graphicData uri="http://schemas.openxmlformats.org/drawingml/2006/table">
            <a:tbl>
              <a:tblPr firstRow="1" bandRow="1">
                <a:tableStyleId>{0505E3EF-67EA-436B-97B2-0124C06EBD24}</a:tableStyleId>
              </a:tblPr>
              <a:tblGrid>
                <a:gridCol w="1559653">
                  <a:extLst>
                    <a:ext uri="{9D8B030D-6E8A-4147-A177-3AD203B41FA5}">
                      <a16:colId xmlns:a16="http://schemas.microsoft.com/office/drawing/2014/main" val="3634889942"/>
                    </a:ext>
                  </a:extLst>
                </a:gridCol>
                <a:gridCol w="1559653">
                  <a:extLst>
                    <a:ext uri="{9D8B030D-6E8A-4147-A177-3AD203B41FA5}">
                      <a16:colId xmlns:a16="http://schemas.microsoft.com/office/drawing/2014/main" val="1414885189"/>
                    </a:ext>
                  </a:extLst>
                </a:gridCol>
                <a:gridCol w="1559653">
                  <a:extLst>
                    <a:ext uri="{9D8B030D-6E8A-4147-A177-3AD203B41FA5}">
                      <a16:colId xmlns:a16="http://schemas.microsoft.com/office/drawing/2014/main" val="228533783"/>
                    </a:ext>
                  </a:extLst>
                </a:gridCol>
              </a:tblGrid>
              <a:tr h="555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US" sz="18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185172730"/>
                  </a:ext>
                </a:extLst>
              </a:tr>
              <a:tr h="555514">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070638"/>
                  </a:ext>
                </a:extLst>
              </a:tr>
              <a:tr h="555514">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721492"/>
                  </a:ext>
                </a:extLst>
              </a:tr>
              <a:tr h="555514">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966307"/>
                  </a:ext>
                </a:extLst>
              </a:tr>
              <a:tr h="555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897838"/>
                  </a:ext>
                </a:extLst>
              </a:tr>
              <a:tr h="555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463322"/>
                  </a:ext>
                </a:extLst>
              </a:tr>
            </a:tbl>
          </a:graphicData>
        </a:graphic>
      </p:graphicFrame>
      <p:graphicFrame>
        <p:nvGraphicFramePr>
          <p:cNvPr id="5" name="Table 4">
            <a:extLst>
              <a:ext uri="{FF2B5EF4-FFF2-40B4-BE49-F238E27FC236}">
                <a16:creationId xmlns:a16="http://schemas.microsoft.com/office/drawing/2014/main" id="{5DB98E8F-08A0-4147-BC0A-4764234C57C3}"/>
              </a:ext>
            </a:extLst>
          </p:cNvPr>
          <p:cNvGraphicFramePr>
            <a:graphicFrameLocks noGrp="1"/>
          </p:cNvGraphicFramePr>
          <p:nvPr userDrawn="1">
            <p:extLst>
              <p:ext uri="{D42A27DB-BD31-4B8C-83A1-F6EECF244321}">
                <p14:modId xmlns:p14="http://schemas.microsoft.com/office/powerpoint/2010/main" val="835437913"/>
              </p:ext>
            </p:extLst>
          </p:nvPr>
        </p:nvGraphicFramePr>
        <p:xfrm>
          <a:off x="5747740" y="2396998"/>
          <a:ext cx="4678960" cy="3336884"/>
        </p:xfrm>
        <a:graphic>
          <a:graphicData uri="http://schemas.openxmlformats.org/drawingml/2006/table">
            <a:tbl>
              <a:tblPr firstRow="1" bandRow="1">
                <a:tableStyleId>{5C22544A-7EE6-4342-B048-85BDC9FD1C3A}</a:tableStyleId>
              </a:tblPr>
              <a:tblGrid>
                <a:gridCol w="1169740">
                  <a:extLst>
                    <a:ext uri="{9D8B030D-6E8A-4147-A177-3AD203B41FA5}">
                      <a16:colId xmlns:a16="http://schemas.microsoft.com/office/drawing/2014/main" val="2844864407"/>
                    </a:ext>
                  </a:extLst>
                </a:gridCol>
                <a:gridCol w="1169740">
                  <a:extLst>
                    <a:ext uri="{9D8B030D-6E8A-4147-A177-3AD203B41FA5}">
                      <a16:colId xmlns:a16="http://schemas.microsoft.com/office/drawing/2014/main" val="2345051199"/>
                    </a:ext>
                  </a:extLst>
                </a:gridCol>
                <a:gridCol w="1169740">
                  <a:extLst>
                    <a:ext uri="{9D8B030D-6E8A-4147-A177-3AD203B41FA5}">
                      <a16:colId xmlns:a16="http://schemas.microsoft.com/office/drawing/2014/main" val="3172817975"/>
                    </a:ext>
                  </a:extLst>
                </a:gridCol>
                <a:gridCol w="1169740">
                  <a:extLst>
                    <a:ext uri="{9D8B030D-6E8A-4147-A177-3AD203B41FA5}">
                      <a16:colId xmlns:a16="http://schemas.microsoft.com/office/drawing/2014/main" val="2628611638"/>
                    </a:ext>
                  </a:extLst>
                </a:gridCol>
              </a:tblGrid>
              <a:tr h="549784">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extLst>
                  <a:ext uri="{0D108BD9-81ED-4DB2-BD59-A6C34878D82A}">
                    <a16:rowId xmlns:a16="http://schemas.microsoft.com/office/drawing/2014/main" val="1550771928"/>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577360892"/>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721347737"/>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4118106785"/>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15626583"/>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611824046"/>
                  </a:ext>
                </a:extLst>
              </a:tr>
            </a:tbl>
          </a:graphicData>
        </a:graphic>
      </p:graphicFrame>
      <p:sp>
        <p:nvSpPr>
          <p:cNvPr id="15" name="Text Placeholder 87">
            <a:extLst>
              <a:ext uri="{FF2B5EF4-FFF2-40B4-BE49-F238E27FC236}">
                <a16:creationId xmlns:a16="http://schemas.microsoft.com/office/drawing/2014/main" id="{172AFE60-9D8D-2F4E-8355-BA0E9F868DFB}"/>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2" name="Straight Connector 11">
            <a:extLst>
              <a:ext uri="{FF2B5EF4-FFF2-40B4-BE49-F238E27FC236}">
                <a16:creationId xmlns:a16="http://schemas.microsoft.com/office/drawing/2014/main" id="{94C3468A-D0C4-E04D-8860-F706591ECA95}"/>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C3ED8BD-DFAE-D441-9AA7-9C9B93FA54B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57BF6F2E-AB26-574B-A453-7662D157AC2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cxnSp>
        <p:nvCxnSpPr>
          <p:cNvPr id="24" name="Straight Connector 23">
            <a:extLst>
              <a:ext uri="{FF2B5EF4-FFF2-40B4-BE49-F238E27FC236}">
                <a16:creationId xmlns:a16="http://schemas.microsoft.com/office/drawing/2014/main" id="{B44E2B49-1AC0-D148-ACD7-B01FB83C9702}"/>
              </a:ext>
            </a:extLst>
          </p:cNvPr>
          <p:cNvCxnSpPr>
            <a:cxnSpLocks/>
          </p:cNvCxnSpPr>
          <p:nvPr userDrawn="1"/>
        </p:nvCxnSpPr>
        <p:spPr>
          <a:xfrm flipH="1">
            <a:off x="680442" y="2192252"/>
            <a:ext cx="467895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 Placeholder 87">
            <a:extLst>
              <a:ext uri="{FF2B5EF4-FFF2-40B4-BE49-F238E27FC236}">
                <a16:creationId xmlns:a16="http://schemas.microsoft.com/office/drawing/2014/main" id="{7D82560A-FBBB-3E49-B036-9A378EFA9453}"/>
              </a:ext>
            </a:extLst>
          </p:cNvPr>
          <p:cNvSpPr>
            <a:spLocks noGrp="1"/>
          </p:cNvSpPr>
          <p:nvPr>
            <p:ph type="body" sz="quarter" idx="13" hasCustomPrompt="1"/>
          </p:nvPr>
        </p:nvSpPr>
        <p:spPr>
          <a:xfrm>
            <a:off x="5747740" y="1835804"/>
            <a:ext cx="4856760" cy="273416"/>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Four column Table Title (Green, Centre Aligned)</a:t>
            </a:r>
          </a:p>
        </p:txBody>
      </p:sp>
      <p:cxnSp>
        <p:nvCxnSpPr>
          <p:cNvPr id="26" name="Straight Connector 25">
            <a:extLst>
              <a:ext uri="{FF2B5EF4-FFF2-40B4-BE49-F238E27FC236}">
                <a16:creationId xmlns:a16="http://schemas.microsoft.com/office/drawing/2014/main" id="{97F89DBC-1DC3-6D4A-8E1A-6C2D1ECC65FB}"/>
              </a:ext>
            </a:extLst>
          </p:cNvPr>
          <p:cNvCxnSpPr>
            <a:cxnSpLocks/>
          </p:cNvCxnSpPr>
          <p:nvPr userDrawn="1"/>
        </p:nvCxnSpPr>
        <p:spPr>
          <a:xfrm flipH="1">
            <a:off x="5747740" y="2192252"/>
            <a:ext cx="467895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D910814-6440-964B-B323-21B1BCEFB7A4}"/>
              </a:ext>
            </a:extLst>
          </p:cNvPr>
          <p:cNvSpPr>
            <a:spLocks noGrp="1"/>
          </p:cNvSpPr>
          <p:nvPr>
            <p:ph type="sldNum" sz="quarter" idx="15"/>
          </p:nvPr>
        </p:nvSpPr>
        <p:spPr/>
        <p:txBody>
          <a:bodyPr/>
          <a:lstStyle/>
          <a:p>
            <a:fld id="{0C4DF2FE-5FC5-3247-A0CD-A64D842A61A9}" type="slidenum">
              <a:rPr lang="en-US" smtClean="0"/>
              <a:pPr/>
              <a:t>‹#›</a:t>
            </a:fld>
            <a:endParaRPr lang="en-US" dirty="0"/>
          </a:p>
        </p:txBody>
      </p:sp>
      <p:sp>
        <p:nvSpPr>
          <p:cNvPr id="14" name="TextBox 13">
            <a:extLst>
              <a:ext uri="{FF2B5EF4-FFF2-40B4-BE49-F238E27FC236}">
                <a16:creationId xmlns:a16="http://schemas.microsoft.com/office/drawing/2014/main" id="{F4D39827-5A27-4644-B1D0-5024B6C33078}"/>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42830869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Multi Column White Tables">
    <p:bg>
      <p:bgPr>
        <a:solidFill>
          <a:schemeClr val="tx1"/>
        </a:solidFill>
        <a:effectLst/>
      </p:bgPr>
    </p:bg>
    <p:spTree>
      <p:nvGrpSpPr>
        <p:cNvPr id="1" name=""/>
        <p:cNvGrpSpPr/>
        <p:nvPr/>
      </p:nvGrpSpPr>
      <p:grpSpPr>
        <a:xfrm>
          <a:off x="0" y="0"/>
          <a:ext cx="0" cy="0"/>
          <a:chOff x="0" y="0"/>
          <a:chExt cx="0" cy="0"/>
        </a:xfrm>
      </p:grpSpPr>
      <p:sp>
        <p:nvSpPr>
          <p:cNvPr id="9" name="Text Placeholder 87">
            <a:extLst>
              <a:ext uri="{FF2B5EF4-FFF2-40B4-BE49-F238E27FC236}">
                <a16:creationId xmlns:a16="http://schemas.microsoft.com/office/drawing/2014/main" id="{430F9834-557B-CB47-9AAE-CC59A5086ED1}"/>
              </a:ext>
            </a:extLst>
          </p:cNvPr>
          <p:cNvSpPr>
            <a:spLocks noGrp="1"/>
          </p:cNvSpPr>
          <p:nvPr>
            <p:ph type="body" sz="quarter" idx="11" hasCustomPrompt="1"/>
          </p:nvPr>
        </p:nvSpPr>
        <p:spPr>
          <a:xfrm>
            <a:off x="680442" y="1835805"/>
            <a:ext cx="4678959" cy="273418"/>
          </a:xfrm>
        </p:spPr>
        <p:txBody>
          <a:bodyPr lIns="0" tIns="0" rIns="0" bIns="0">
            <a:norm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aseline="0">
                <a:solidFill>
                  <a:srgbClr val="2D2D2C"/>
                </a:solidFill>
                <a:latin typeface="Arial" panose="020B0604020202020204" pitchFamily="34" charset="0"/>
              </a:defRPr>
            </a:lvl1pPr>
          </a:lstStyle>
          <a:p>
            <a:pPr lvl="0"/>
            <a:r>
              <a:rPr lang="en-GB" dirty="0"/>
              <a:t>Three column Table Title (Blue, Left Aligned)</a:t>
            </a:r>
          </a:p>
        </p:txBody>
      </p:sp>
      <p:graphicFrame>
        <p:nvGraphicFramePr>
          <p:cNvPr id="3" name="Table 2">
            <a:extLst>
              <a:ext uri="{FF2B5EF4-FFF2-40B4-BE49-F238E27FC236}">
                <a16:creationId xmlns:a16="http://schemas.microsoft.com/office/drawing/2014/main" id="{650BC0E0-F7CE-B343-A42A-301601B76DA7}"/>
              </a:ext>
            </a:extLst>
          </p:cNvPr>
          <p:cNvGraphicFramePr>
            <a:graphicFrameLocks noGrp="1"/>
          </p:cNvGraphicFramePr>
          <p:nvPr userDrawn="1"/>
        </p:nvGraphicFramePr>
        <p:xfrm>
          <a:off x="680443" y="2392299"/>
          <a:ext cx="4678959" cy="3333084"/>
        </p:xfrm>
        <a:graphic>
          <a:graphicData uri="http://schemas.openxmlformats.org/drawingml/2006/table">
            <a:tbl>
              <a:tblPr firstRow="1" bandRow="1">
                <a:tableStyleId>{0505E3EF-67EA-436B-97B2-0124C06EBD24}</a:tableStyleId>
              </a:tblPr>
              <a:tblGrid>
                <a:gridCol w="1559653">
                  <a:extLst>
                    <a:ext uri="{9D8B030D-6E8A-4147-A177-3AD203B41FA5}">
                      <a16:colId xmlns:a16="http://schemas.microsoft.com/office/drawing/2014/main" val="3634889942"/>
                    </a:ext>
                  </a:extLst>
                </a:gridCol>
                <a:gridCol w="1559653">
                  <a:extLst>
                    <a:ext uri="{9D8B030D-6E8A-4147-A177-3AD203B41FA5}">
                      <a16:colId xmlns:a16="http://schemas.microsoft.com/office/drawing/2014/main" val="1414885189"/>
                    </a:ext>
                  </a:extLst>
                </a:gridCol>
                <a:gridCol w="1559653">
                  <a:extLst>
                    <a:ext uri="{9D8B030D-6E8A-4147-A177-3AD203B41FA5}">
                      <a16:colId xmlns:a16="http://schemas.microsoft.com/office/drawing/2014/main" val="228533783"/>
                    </a:ext>
                  </a:extLst>
                </a:gridCol>
              </a:tblGrid>
              <a:tr h="555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US" sz="18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185172730"/>
                  </a:ext>
                </a:extLst>
              </a:tr>
              <a:tr h="555514">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070638"/>
                  </a:ext>
                </a:extLst>
              </a:tr>
              <a:tr h="555514">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721492"/>
                  </a:ext>
                </a:extLst>
              </a:tr>
              <a:tr h="555514">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966307"/>
                  </a:ext>
                </a:extLst>
              </a:tr>
              <a:tr h="555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897838"/>
                  </a:ext>
                </a:extLst>
              </a:tr>
              <a:tr h="555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463322"/>
                  </a:ext>
                </a:extLst>
              </a:tr>
            </a:tbl>
          </a:graphicData>
        </a:graphic>
      </p:graphicFrame>
      <p:graphicFrame>
        <p:nvGraphicFramePr>
          <p:cNvPr id="5" name="Table 4">
            <a:extLst>
              <a:ext uri="{FF2B5EF4-FFF2-40B4-BE49-F238E27FC236}">
                <a16:creationId xmlns:a16="http://schemas.microsoft.com/office/drawing/2014/main" id="{5DB98E8F-08A0-4147-BC0A-4764234C57C3}"/>
              </a:ext>
            </a:extLst>
          </p:cNvPr>
          <p:cNvGraphicFramePr>
            <a:graphicFrameLocks noGrp="1"/>
          </p:cNvGraphicFramePr>
          <p:nvPr userDrawn="1"/>
        </p:nvGraphicFramePr>
        <p:xfrm>
          <a:off x="5747740" y="2396998"/>
          <a:ext cx="4678960" cy="3336884"/>
        </p:xfrm>
        <a:graphic>
          <a:graphicData uri="http://schemas.openxmlformats.org/drawingml/2006/table">
            <a:tbl>
              <a:tblPr firstRow="1" bandRow="1">
                <a:tableStyleId>{5C22544A-7EE6-4342-B048-85BDC9FD1C3A}</a:tableStyleId>
              </a:tblPr>
              <a:tblGrid>
                <a:gridCol w="1169740">
                  <a:extLst>
                    <a:ext uri="{9D8B030D-6E8A-4147-A177-3AD203B41FA5}">
                      <a16:colId xmlns:a16="http://schemas.microsoft.com/office/drawing/2014/main" val="2844864407"/>
                    </a:ext>
                  </a:extLst>
                </a:gridCol>
                <a:gridCol w="1169740">
                  <a:extLst>
                    <a:ext uri="{9D8B030D-6E8A-4147-A177-3AD203B41FA5}">
                      <a16:colId xmlns:a16="http://schemas.microsoft.com/office/drawing/2014/main" val="2345051199"/>
                    </a:ext>
                  </a:extLst>
                </a:gridCol>
                <a:gridCol w="1169740">
                  <a:extLst>
                    <a:ext uri="{9D8B030D-6E8A-4147-A177-3AD203B41FA5}">
                      <a16:colId xmlns:a16="http://schemas.microsoft.com/office/drawing/2014/main" val="3172817975"/>
                    </a:ext>
                  </a:extLst>
                </a:gridCol>
                <a:gridCol w="1169740">
                  <a:extLst>
                    <a:ext uri="{9D8B030D-6E8A-4147-A177-3AD203B41FA5}">
                      <a16:colId xmlns:a16="http://schemas.microsoft.com/office/drawing/2014/main" val="2628611638"/>
                    </a:ext>
                  </a:extLst>
                </a:gridCol>
              </a:tblGrid>
              <a:tr h="549784">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Header</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rgbClr val="62BB46"/>
                    </a:solidFill>
                  </a:tcPr>
                </a:tc>
                <a:extLst>
                  <a:ext uri="{0D108BD9-81ED-4DB2-BD59-A6C34878D82A}">
                    <a16:rowId xmlns:a16="http://schemas.microsoft.com/office/drawing/2014/main" val="1550771928"/>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577360892"/>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721347737"/>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4118106785"/>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15626583"/>
                  </a:ext>
                </a:extLst>
              </a:tr>
              <a:tr h="557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Arial" panose="020B0604020202020204" pitchFamily="34" charset="0"/>
                          <a:cs typeface="Arial" panose="020B0604020202020204" pitchFamily="34" charset="0"/>
                        </a:rPr>
                        <a:t>Text</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611824046"/>
                  </a:ext>
                </a:extLst>
              </a:tr>
            </a:tbl>
          </a:graphicData>
        </a:graphic>
      </p:graphicFrame>
      <p:sp>
        <p:nvSpPr>
          <p:cNvPr id="15" name="Text Placeholder 87">
            <a:extLst>
              <a:ext uri="{FF2B5EF4-FFF2-40B4-BE49-F238E27FC236}">
                <a16:creationId xmlns:a16="http://schemas.microsoft.com/office/drawing/2014/main" id="{172AFE60-9D8D-2F4E-8355-BA0E9F868DFB}"/>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2" name="Straight Connector 11">
            <a:extLst>
              <a:ext uri="{FF2B5EF4-FFF2-40B4-BE49-F238E27FC236}">
                <a16:creationId xmlns:a16="http://schemas.microsoft.com/office/drawing/2014/main" id="{94C3468A-D0C4-E04D-8860-F706591ECA95}"/>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C3ED8BD-DFAE-D441-9AA7-9C9B93FA54B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57BF6F2E-AB26-574B-A453-7662D157AC2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cxnSp>
        <p:nvCxnSpPr>
          <p:cNvPr id="24" name="Straight Connector 23">
            <a:extLst>
              <a:ext uri="{FF2B5EF4-FFF2-40B4-BE49-F238E27FC236}">
                <a16:creationId xmlns:a16="http://schemas.microsoft.com/office/drawing/2014/main" id="{B44E2B49-1AC0-D148-ACD7-B01FB83C9702}"/>
              </a:ext>
            </a:extLst>
          </p:cNvPr>
          <p:cNvCxnSpPr>
            <a:cxnSpLocks/>
          </p:cNvCxnSpPr>
          <p:nvPr userDrawn="1"/>
        </p:nvCxnSpPr>
        <p:spPr>
          <a:xfrm flipH="1">
            <a:off x="680442" y="2192252"/>
            <a:ext cx="467895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 Placeholder 87">
            <a:extLst>
              <a:ext uri="{FF2B5EF4-FFF2-40B4-BE49-F238E27FC236}">
                <a16:creationId xmlns:a16="http://schemas.microsoft.com/office/drawing/2014/main" id="{7D82560A-FBBB-3E49-B036-9A378EFA9453}"/>
              </a:ext>
            </a:extLst>
          </p:cNvPr>
          <p:cNvSpPr>
            <a:spLocks noGrp="1"/>
          </p:cNvSpPr>
          <p:nvPr>
            <p:ph type="body" sz="quarter" idx="13" hasCustomPrompt="1"/>
          </p:nvPr>
        </p:nvSpPr>
        <p:spPr>
          <a:xfrm>
            <a:off x="5747740" y="1835804"/>
            <a:ext cx="4856760" cy="273416"/>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Four column Table Title (Green, Centre Aligned)</a:t>
            </a:r>
          </a:p>
        </p:txBody>
      </p:sp>
      <p:cxnSp>
        <p:nvCxnSpPr>
          <p:cNvPr id="26" name="Straight Connector 25">
            <a:extLst>
              <a:ext uri="{FF2B5EF4-FFF2-40B4-BE49-F238E27FC236}">
                <a16:creationId xmlns:a16="http://schemas.microsoft.com/office/drawing/2014/main" id="{97F89DBC-1DC3-6D4A-8E1A-6C2D1ECC65FB}"/>
              </a:ext>
            </a:extLst>
          </p:cNvPr>
          <p:cNvCxnSpPr>
            <a:cxnSpLocks/>
          </p:cNvCxnSpPr>
          <p:nvPr userDrawn="1"/>
        </p:nvCxnSpPr>
        <p:spPr>
          <a:xfrm flipH="1">
            <a:off x="5747740" y="2192252"/>
            <a:ext cx="467895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D910814-6440-964B-B323-21B1BCEFB7A4}"/>
              </a:ext>
            </a:extLst>
          </p:cNvPr>
          <p:cNvSpPr>
            <a:spLocks noGrp="1"/>
          </p:cNvSpPr>
          <p:nvPr>
            <p:ph type="sldNum" sz="quarter" idx="15"/>
          </p:nvPr>
        </p:nvSpPr>
        <p:spPr/>
        <p:txBody>
          <a:bodyPr/>
          <a:lstStyle/>
          <a:p>
            <a:fld id="{0C4DF2FE-5FC5-3247-A0CD-A64D842A61A9}" type="slidenum">
              <a:rPr lang="en-US" smtClean="0"/>
              <a:pPr/>
              <a:t>‹#›</a:t>
            </a:fld>
            <a:endParaRPr lang="en-US" dirty="0"/>
          </a:p>
        </p:txBody>
      </p:sp>
      <p:sp>
        <p:nvSpPr>
          <p:cNvPr id="14" name="TextBox 13">
            <a:extLst>
              <a:ext uri="{FF2B5EF4-FFF2-40B4-BE49-F238E27FC236}">
                <a16:creationId xmlns:a16="http://schemas.microsoft.com/office/drawing/2014/main" id="{F4D39827-5A27-4644-B1D0-5024B6C33078}"/>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26486234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White Hex/Bright Green Bgd">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84C2F0A-D8AB-4146-A96F-2105223157C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480333" y="-9089097"/>
            <a:ext cx="35653558" cy="20055126"/>
          </a:xfrm>
          <a:prstGeom prst="rect">
            <a:avLst/>
          </a:prstGeom>
        </p:spPr>
      </p:pic>
      <p:pic>
        <p:nvPicPr>
          <p:cNvPr id="83" name="Graphic 82">
            <a:extLst>
              <a:ext uri="{FF2B5EF4-FFF2-40B4-BE49-F238E27FC236}">
                <a16:creationId xmlns:a16="http://schemas.microsoft.com/office/drawing/2014/main" id="{69D6B5F6-48F9-2642-973A-F09AA44061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80720" y="720521"/>
            <a:ext cx="1109538" cy="996976"/>
          </a:xfrm>
          <a:prstGeom prst="rect">
            <a:avLst/>
          </a:prstGeom>
        </p:spPr>
      </p:pic>
      <p:sp>
        <p:nvSpPr>
          <p:cNvPr id="7" name="TextBox 46">
            <a:extLst>
              <a:ext uri="{FF2B5EF4-FFF2-40B4-BE49-F238E27FC236}">
                <a16:creationId xmlns:a16="http://schemas.microsoft.com/office/drawing/2014/main" id="{24901ADA-469A-8E47-9BAA-C8C6F8659CF0}"/>
              </a:ext>
            </a:extLst>
          </p:cNvPr>
          <p:cNvSpPr txBox="1">
            <a:spLocks noChangeArrowheads="1"/>
          </p:cNvSpPr>
          <p:nvPr userDrawn="1"/>
        </p:nvSpPr>
        <p:spPr bwMode="auto">
          <a:xfrm>
            <a:off x="609600" y="5851247"/>
            <a:ext cx="1746624" cy="286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90000"/>
              </a:lnSpc>
              <a:defRPr/>
            </a:pPr>
            <a:r>
              <a:rPr lang="en-US" sz="1400" dirty="0">
                <a:solidFill>
                  <a:schemeClr val="bg1"/>
                </a:solidFill>
                <a:latin typeface="Arial" charset="0"/>
                <a:cs typeface="Arial" charset="0"/>
              </a:rPr>
              <a:t>In partnership with</a:t>
            </a:r>
          </a:p>
        </p:txBody>
      </p:sp>
      <p:pic>
        <p:nvPicPr>
          <p:cNvPr id="9" name="Picture 8" descr="A picture containing wheel, clock&#10;&#10;Description automatically generated">
            <a:extLst>
              <a:ext uri="{FF2B5EF4-FFF2-40B4-BE49-F238E27FC236}">
                <a16:creationId xmlns:a16="http://schemas.microsoft.com/office/drawing/2014/main" id="{3D5E5F64-F070-8B46-A60C-A24E24DFB1C2}"/>
              </a:ext>
            </a:extLst>
          </p:cNvPr>
          <p:cNvPicPr>
            <a:picLocks noChangeAspect="1"/>
          </p:cNvPicPr>
          <p:nvPr userDrawn="1"/>
        </p:nvPicPr>
        <p:blipFill>
          <a:blip r:embed="rId6"/>
          <a:stretch>
            <a:fillRect/>
          </a:stretch>
        </p:blipFill>
        <p:spPr>
          <a:xfrm>
            <a:off x="2228902" y="5902925"/>
            <a:ext cx="1333775" cy="202278"/>
          </a:xfrm>
          <a:prstGeom prst="rect">
            <a:avLst/>
          </a:prstGeom>
        </p:spPr>
      </p:pic>
      <p:cxnSp>
        <p:nvCxnSpPr>
          <p:cNvPr id="10" name="Straight Connector 9">
            <a:extLst>
              <a:ext uri="{FF2B5EF4-FFF2-40B4-BE49-F238E27FC236}">
                <a16:creationId xmlns:a16="http://schemas.microsoft.com/office/drawing/2014/main" id="{54106F51-AF98-0C47-872F-6359579022E2}"/>
              </a:ext>
            </a:extLst>
          </p:cNvPr>
          <p:cNvCxnSpPr>
            <a:cxnSpLocks/>
          </p:cNvCxnSpPr>
          <p:nvPr userDrawn="1"/>
        </p:nvCxnSpPr>
        <p:spPr>
          <a:xfrm>
            <a:off x="680720" y="4227154"/>
            <a:ext cx="3822340" cy="0"/>
          </a:xfrm>
          <a:prstGeom prst="line">
            <a:avLst/>
          </a:prstGeom>
          <a:ln w="12700">
            <a:solidFill>
              <a:srgbClr val="00B6F1"/>
            </a:solidFill>
          </a:ln>
        </p:spPr>
        <p:style>
          <a:lnRef idx="1">
            <a:schemeClr val="accent1"/>
          </a:lnRef>
          <a:fillRef idx="0">
            <a:schemeClr val="accent1"/>
          </a:fillRef>
          <a:effectRef idx="0">
            <a:schemeClr val="accent1"/>
          </a:effectRef>
          <a:fontRef idx="minor">
            <a:schemeClr val="tx1"/>
          </a:fontRef>
        </p:style>
      </p:cxnSp>
      <p:sp>
        <p:nvSpPr>
          <p:cNvPr id="15" name="Text Placeholder 87">
            <a:extLst>
              <a:ext uri="{FF2B5EF4-FFF2-40B4-BE49-F238E27FC236}">
                <a16:creationId xmlns:a16="http://schemas.microsoft.com/office/drawing/2014/main" id="{7826F691-BED4-0B41-ACF8-364768D28023}"/>
              </a:ext>
            </a:extLst>
          </p:cNvPr>
          <p:cNvSpPr>
            <a:spLocks noGrp="1"/>
          </p:cNvSpPr>
          <p:nvPr>
            <p:ph type="body" sz="quarter" idx="10" hasCustomPrompt="1"/>
          </p:nvPr>
        </p:nvSpPr>
        <p:spPr>
          <a:xfrm>
            <a:off x="680719" y="2988074"/>
            <a:ext cx="7469367" cy="996875"/>
          </a:xfrm>
        </p:spPr>
        <p:txBody>
          <a:bodyPr lIns="0" tIns="0" rIns="0" bIns="0">
            <a:normAutofit/>
          </a:bodyPr>
          <a:lstStyle>
            <a:lvl1pPr marL="0" indent="0">
              <a:lnSpc>
                <a:spcPct val="100000"/>
              </a:lnSpc>
              <a:spcBef>
                <a:spcPts val="0"/>
              </a:spcBef>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spTree>
    <p:extLst>
      <p:ext uri="{BB962C8B-B14F-4D97-AF65-F5344CB8AC3E}">
        <p14:creationId xmlns:p14="http://schemas.microsoft.com/office/powerpoint/2010/main" val="246523865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X Single Column Bar Graphs">
    <p:bg>
      <p:bgPr>
        <a:solidFill>
          <a:schemeClr val="tx1"/>
        </a:solidFill>
        <a:effectLst/>
      </p:bgPr>
    </p:bg>
    <p:spTree>
      <p:nvGrpSpPr>
        <p:cNvPr id="1" name=""/>
        <p:cNvGrpSpPr/>
        <p:nvPr/>
      </p:nvGrpSpPr>
      <p:grpSpPr>
        <a:xfrm>
          <a:off x="0" y="0"/>
          <a:ext cx="0" cy="0"/>
          <a:chOff x="0" y="0"/>
          <a:chExt cx="0" cy="0"/>
        </a:xfrm>
      </p:grpSpPr>
      <p:sp>
        <p:nvSpPr>
          <p:cNvPr id="17" name="Text Placeholder 87">
            <a:extLst>
              <a:ext uri="{FF2B5EF4-FFF2-40B4-BE49-F238E27FC236}">
                <a16:creationId xmlns:a16="http://schemas.microsoft.com/office/drawing/2014/main" id="{3C2A60D2-8608-C549-8170-DC24CE811B3E}"/>
              </a:ext>
            </a:extLst>
          </p:cNvPr>
          <p:cNvSpPr>
            <a:spLocks noGrp="1"/>
          </p:cNvSpPr>
          <p:nvPr>
            <p:ph type="body" sz="quarter" idx="11" hasCustomPrompt="1"/>
          </p:nvPr>
        </p:nvSpPr>
        <p:spPr>
          <a:xfrm>
            <a:off x="680443" y="1848403"/>
            <a:ext cx="4678958" cy="277290"/>
          </a:xfrm>
        </p:spPr>
        <p:txBody>
          <a:bodyPr lIns="0" tIns="0" rIns="0" bIns="0">
            <a:norm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aseline="0">
                <a:solidFill>
                  <a:srgbClr val="2D2D2C"/>
                </a:solidFill>
                <a:latin typeface="Arial" panose="020B0604020202020204" pitchFamily="34" charset="0"/>
              </a:defRPr>
            </a:lvl1pPr>
          </a:lstStyle>
          <a:p>
            <a:pPr lvl="0"/>
            <a:r>
              <a:rPr lang="en-GB" dirty="0"/>
              <a:t>Bar Graph v1 Title</a:t>
            </a:r>
          </a:p>
        </p:txBody>
      </p:sp>
      <p:sp>
        <p:nvSpPr>
          <p:cNvPr id="14" name="Text Placeholder 87">
            <a:extLst>
              <a:ext uri="{FF2B5EF4-FFF2-40B4-BE49-F238E27FC236}">
                <a16:creationId xmlns:a16="http://schemas.microsoft.com/office/drawing/2014/main" id="{D2C4FC41-3751-1D4B-A69B-4D37465DA907}"/>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2" name="Straight Connector 11">
            <a:extLst>
              <a:ext uri="{FF2B5EF4-FFF2-40B4-BE49-F238E27FC236}">
                <a16:creationId xmlns:a16="http://schemas.microsoft.com/office/drawing/2014/main" id="{FA8368FC-BE9A-C24F-8617-E63CE6E63937}"/>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1B25BDF4-5042-2541-A92D-E69AE991A11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30808" y="5940000"/>
            <a:ext cx="679918" cy="610941"/>
          </a:xfrm>
          <a:prstGeom prst="rect">
            <a:avLst/>
          </a:prstGeom>
        </p:spPr>
      </p:pic>
      <p:sp>
        <p:nvSpPr>
          <p:cNvPr id="22" name="Slide Number Placeholder 5">
            <a:extLst>
              <a:ext uri="{FF2B5EF4-FFF2-40B4-BE49-F238E27FC236}">
                <a16:creationId xmlns:a16="http://schemas.microsoft.com/office/drawing/2014/main" id="{026DB85D-94D6-8B4C-B6AC-A2CD9312794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cxnSp>
        <p:nvCxnSpPr>
          <p:cNvPr id="24" name="Straight Connector 23">
            <a:extLst>
              <a:ext uri="{FF2B5EF4-FFF2-40B4-BE49-F238E27FC236}">
                <a16:creationId xmlns:a16="http://schemas.microsoft.com/office/drawing/2014/main" id="{D5F2A23E-C706-5F40-8F8B-B363D6E8795A}"/>
              </a:ext>
            </a:extLst>
          </p:cNvPr>
          <p:cNvCxnSpPr>
            <a:cxnSpLocks/>
          </p:cNvCxnSpPr>
          <p:nvPr userDrawn="1"/>
        </p:nvCxnSpPr>
        <p:spPr>
          <a:xfrm flipH="1">
            <a:off x="680442" y="2192252"/>
            <a:ext cx="467895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 Placeholder 87">
            <a:extLst>
              <a:ext uri="{FF2B5EF4-FFF2-40B4-BE49-F238E27FC236}">
                <a16:creationId xmlns:a16="http://schemas.microsoft.com/office/drawing/2014/main" id="{48E3922F-D620-0B46-977B-9363DE05A77F}"/>
              </a:ext>
            </a:extLst>
          </p:cNvPr>
          <p:cNvSpPr>
            <a:spLocks noGrp="1"/>
          </p:cNvSpPr>
          <p:nvPr>
            <p:ph type="body" sz="quarter" idx="13" hasCustomPrompt="1"/>
          </p:nvPr>
        </p:nvSpPr>
        <p:spPr>
          <a:xfrm>
            <a:off x="5747740" y="1835804"/>
            <a:ext cx="4678958" cy="273416"/>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Bar Graph v2 Title</a:t>
            </a:r>
          </a:p>
        </p:txBody>
      </p:sp>
      <p:cxnSp>
        <p:nvCxnSpPr>
          <p:cNvPr id="26" name="Straight Connector 25">
            <a:extLst>
              <a:ext uri="{FF2B5EF4-FFF2-40B4-BE49-F238E27FC236}">
                <a16:creationId xmlns:a16="http://schemas.microsoft.com/office/drawing/2014/main" id="{E7102A07-04C4-064F-B16A-F5F6FE5901DE}"/>
              </a:ext>
            </a:extLst>
          </p:cNvPr>
          <p:cNvCxnSpPr>
            <a:cxnSpLocks/>
          </p:cNvCxnSpPr>
          <p:nvPr userDrawn="1"/>
        </p:nvCxnSpPr>
        <p:spPr>
          <a:xfrm flipH="1">
            <a:off x="5747740" y="2192252"/>
            <a:ext cx="467895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9" name="Chart 28">
            <a:extLst>
              <a:ext uri="{FF2B5EF4-FFF2-40B4-BE49-F238E27FC236}">
                <a16:creationId xmlns:a16="http://schemas.microsoft.com/office/drawing/2014/main" id="{ECE9CE9F-748B-4644-A1E7-2B1E0AFD9795}"/>
              </a:ext>
            </a:extLst>
          </p:cNvPr>
          <p:cNvGraphicFramePr>
            <a:graphicFrameLocks/>
          </p:cNvGraphicFramePr>
          <p:nvPr userDrawn="1">
            <p:extLst>
              <p:ext uri="{D42A27DB-BD31-4B8C-83A1-F6EECF244321}">
                <p14:modId xmlns:p14="http://schemas.microsoft.com/office/powerpoint/2010/main" val="2774775235"/>
              </p:ext>
            </p:extLst>
          </p:nvPr>
        </p:nvGraphicFramePr>
        <p:xfrm>
          <a:off x="680442" y="2356357"/>
          <a:ext cx="4678959" cy="35836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1CDF9943-2B25-AE4D-87C7-63849065DC1B}"/>
              </a:ext>
            </a:extLst>
          </p:cNvPr>
          <p:cNvGraphicFramePr/>
          <p:nvPr userDrawn="1">
            <p:extLst>
              <p:ext uri="{D42A27DB-BD31-4B8C-83A1-F6EECF244321}">
                <p14:modId xmlns:p14="http://schemas.microsoft.com/office/powerpoint/2010/main" val="1218680038"/>
              </p:ext>
            </p:extLst>
          </p:nvPr>
        </p:nvGraphicFramePr>
        <p:xfrm>
          <a:off x="5747740" y="2356356"/>
          <a:ext cx="4678958" cy="3583631"/>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a:extLst>
              <a:ext uri="{FF2B5EF4-FFF2-40B4-BE49-F238E27FC236}">
                <a16:creationId xmlns:a16="http://schemas.microsoft.com/office/drawing/2014/main" id="{CD8E0356-92CD-6C4D-952A-0C058B1FEE29}"/>
              </a:ext>
            </a:extLst>
          </p:cNvPr>
          <p:cNvSpPr>
            <a:spLocks noGrp="1"/>
          </p:cNvSpPr>
          <p:nvPr>
            <p:ph type="sldNum" sz="quarter" idx="15"/>
          </p:nvPr>
        </p:nvSpPr>
        <p:spPr/>
        <p:txBody>
          <a:bodyPr/>
          <a:lstStyle/>
          <a:p>
            <a:fld id="{0C4DF2FE-5FC5-3247-A0CD-A64D842A61A9}" type="slidenum">
              <a:rPr lang="en-US" smtClean="0"/>
              <a:pPr/>
              <a:t>‹#›</a:t>
            </a:fld>
            <a:endParaRPr lang="en-US" dirty="0"/>
          </a:p>
        </p:txBody>
      </p:sp>
      <p:sp>
        <p:nvSpPr>
          <p:cNvPr id="15" name="TextBox 14">
            <a:extLst>
              <a:ext uri="{FF2B5EF4-FFF2-40B4-BE49-F238E27FC236}">
                <a16:creationId xmlns:a16="http://schemas.microsoft.com/office/drawing/2014/main" id="{303C6019-C1A7-9249-AE80-35141E069EAE}"/>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68984902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 Single Column Bar Graphs">
    <p:bg>
      <p:bgPr>
        <a:solidFill>
          <a:schemeClr val="tx1"/>
        </a:solidFill>
        <a:effectLst/>
      </p:bgPr>
    </p:bg>
    <p:spTree>
      <p:nvGrpSpPr>
        <p:cNvPr id="1" name=""/>
        <p:cNvGrpSpPr/>
        <p:nvPr/>
      </p:nvGrpSpPr>
      <p:grpSpPr>
        <a:xfrm>
          <a:off x="0" y="0"/>
          <a:ext cx="0" cy="0"/>
          <a:chOff x="0" y="0"/>
          <a:chExt cx="0" cy="0"/>
        </a:xfrm>
      </p:grpSpPr>
      <p:sp>
        <p:nvSpPr>
          <p:cNvPr id="13" name="Text Placeholder 87">
            <a:extLst>
              <a:ext uri="{FF2B5EF4-FFF2-40B4-BE49-F238E27FC236}">
                <a16:creationId xmlns:a16="http://schemas.microsoft.com/office/drawing/2014/main" id="{71298C92-AA1D-1A49-B043-2EF18AB6D020}"/>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sp>
        <p:nvSpPr>
          <p:cNvPr id="12" name="Slide Number Placeholder 5">
            <a:extLst>
              <a:ext uri="{FF2B5EF4-FFF2-40B4-BE49-F238E27FC236}">
                <a16:creationId xmlns:a16="http://schemas.microsoft.com/office/drawing/2014/main" id="{6D5D98BB-8477-9249-9647-C7199FDD7B6B}"/>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graphicFrame>
        <p:nvGraphicFramePr>
          <p:cNvPr id="14" name="Chart 13">
            <a:extLst>
              <a:ext uri="{FF2B5EF4-FFF2-40B4-BE49-F238E27FC236}">
                <a16:creationId xmlns:a16="http://schemas.microsoft.com/office/drawing/2014/main" id="{E77E9529-35F9-B94B-87C5-7DF0C64853CC}"/>
              </a:ext>
            </a:extLst>
          </p:cNvPr>
          <p:cNvGraphicFramePr>
            <a:graphicFrameLocks/>
          </p:cNvGraphicFramePr>
          <p:nvPr userDrawn="1">
            <p:extLst>
              <p:ext uri="{D42A27DB-BD31-4B8C-83A1-F6EECF244321}">
                <p14:modId xmlns:p14="http://schemas.microsoft.com/office/powerpoint/2010/main" val="1592242402"/>
              </p:ext>
            </p:extLst>
          </p:nvPr>
        </p:nvGraphicFramePr>
        <p:xfrm>
          <a:off x="680442" y="2356357"/>
          <a:ext cx="9746257" cy="3583642"/>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87">
            <a:extLst>
              <a:ext uri="{FF2B5EF4-FFF2-40B4-BE49-F238E27FC236}">
                <a16:creationId xmlns:a16="http://schemas.microsoft.com/office/drawing/2014/main" id="{BABEF673-28EC-C641-AD96-68AEB962FF4A}"/>
              </a:ext>
            </a:extLst>
          </p:cNvPr>
          <p:cNvSpPr>
            <a:spLocks noGrp="1"/>
          </p:cNvSpPr>
          <p:nvPr>
            <p:ph type="body" sz="quarter" idx="11" hasCustomPrompt="1"/>
          </p:nvPr>
        </p:nvSpPr>
        <p:spPr>
          <a:xfrm>
            <a:off x="680443" y="1848403"/>
            <a:ext cx="4678958" cy="277290"/>
          </a:xfrm>
        </p:spPr>
        <p:txBody>
          <a:bodyPr lIns="0" tIns="0" rIns="0" bIns="0">
            <a:norm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aseline="0">
                <a:solidFill>
                  <a:srgbClr val="2D2D2C"/>
                </a:solidFill>
                <a:latin typeface="Arial" panose="020B0604020202020204" pitchFamily="34" charset="0"/>
              </a:defRPr>
            </a:lvl1pPr>
          </a:lstStyle>
          <a:p>
            <a:pPr lvl="0"/>
            <a:r>
              <a:rPr lang="en-GB" dirty="0"/>
              <a:t>Bar Graph v3 Title</a:t>
            </a:r>
          </a:p>
        </p:txBody>
      </p:sp>
      <p:cxnSp>
        <p:nvCxnSpPr>
          <p:cNvPr id="22" name="Straight Connector 21">
            <a:extLst>
              <a:ext uri="{FF2B5EF4-FFF2-40B4-BE49-F238E27FC236}">
                <a16:creationId xmlns:a16="http://schemas.microsoft.com/office/drawing/2014/main" id="{8683BC7A-776C-B645-A4A0-A8235EB1EF59}"/>
              </a:ext>
            </a:extLst>
          </p:cNvPr>
          <p:cNvCxnSpPr>
            <a:cxnSpLocks/>
          </p:cNvCxnSpPr>
          <p:nvPr userDrawn="1"/>
        </p:nvCxnSpPr>
        <p:spPr>
          <a:xfrm flipH="1">
            <a:off x="680442" y="2192252"/>
            <a:ext cx="467895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AE5102-D410-BA41-8452-EDA46F3CBC8E}"/>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CDC04096-FD49-CA4E-9AFF-7AA6E4532A0C}"/>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30808" y="5940000"/>
            <a:ext cx="679918" cy="610941"/>
          </a:xfrm>
          <a:prstGeom prst="rect">
            <a:avLst/>
          </a:prstGeom>
        </p:spPr>
      </p:pic>
      <p:sp>
        <p:nvSpPr>
          <p:cNvPr id="3" name="Slide Number Placeholder 2">
            <a:extLst>
              <a:ext uri="{FF2B5EF4-FFF2-40B4-BE49-F238E27FC236}">
                <a16:creationId xmlns:a16="http://schemas.microsoft.com/office/drawing/2014/main" id="{4D8623CB-98B0-1748-BD24-D82657A6943C}"/>
              </a:ext>
            </a:extLst>
          </p:cNvPr>
          <p:cNvSpPr>
            <a:spLocks noGrp="1"/>
          </p:cNvSpPr>
          <p:nvPr>
            <p:ph type="sldNum" sz="quarter" idx="13"/>
          </p:nvPr>
        </p:nvSpPr>
        <p:spPr/>
        <p:txBody>
          <a:bodyPr/>
          <a:lstStyle/>
          <a:p>
            <a:fld id="{0C4DF2FE-5FC5-3247-A0CD-A64D842A61A9}" type="slidenum">
              <a:rPr lang="en-US" smtClean="0"/>
              <a:pPr/>
              <a:t>‹#›</a:t>
            </a:fld>
            <a:endParaRPr lang="en-US" dirty="0"/>
          </a:p>
        </p:txBody>
      </p:sp>
      <p:sp>
        <p:nvSpPr>
          <p:cNvPr id="15" name="TextBox 14">
            <a:extLst>
              <a:ext uri="{FF2B5EF4-FFF2-40B4-BE49-F238E27FC236}">
                <a16:creationId xmlns:a16="http://schemas.microsoft.com/office/drawing/2014/main" id="{E3562503-9673-1F41-BC94-051718EEE360}"/>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255392367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ulti Column Bar Graphs">
    <p:bg>
      <p:bgPr>
        <a:solidFill>
          <a:schemeClr val="tx1"/>
        </a:solidFill>
        <a:effectLst/>
      </p:bgPr>
    </p:bg>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4A2E654-3CB8-084F-BCAB-386E789DAA0E}"/>
              </a:ext>
            </a:extLst>
          </p:cNvPr>
          <p:cNvGraphicFramePr/>
          <p:nvPr userDrawn="1">
            <p:extLst>
              <p:ext uri="{D42A27DB-BD31-4B8C-83A1-F6EECF244321}">
                <p14:modId xmlns:p14="http://schemas.microsoft.com/office/powerpoint/2010/main" val="3898242611"/>
              </p:ext>
            </p:extLst>
          </p:nvPr>
        </p:nvGraphicFramePr>
        <p:xfrm>
          <a:off x="680443" y="2356357"/>
          <a:ext cx="4678958" cy="3583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004164D3-81AC-854C-AF24-876E1B3BB9D7}"/>
              </a:ext>
            </a:extLst>
          </p:cNvPr>
          <p:cNvGraphicFramePr/>
          <p:nvPr userDrawn="1">
            <p:extLst>
              <p:ext uri="{D42A27DB-BD31-4B8C-83A1-F6EECF244321}">
                <p14:modId xmlns:p14="http://schemas.microsoft.com/office/powerpoint/2010/main" val="373158792"/>
              </p:ext>
            </p:extLst>
          </p:nvPr>
        </p:nvGraphicFramePr>
        <p:xfrm>
          <a:off x="5747740" y="2356357"/>
          <a:ext cx="4678958" cy="358363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87">
            <a:extLst>
              <a:ext uri="{FF2B5EF4-FFF2-40B4-BE49-F238E27FC236}">
                <a16:creationId xmlns:a16="http://schemas.microsoft.com/office/drawing/2014/main" id="{1B427BF4-FBD1-BD4F-B7A9-0532C125F319}"/>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2" name="Straight Connector 11">
            <a:extLst>
              <a:ext uri="{FF2B5EF4-FFF2-40B4-BE49-F238E27FC236}">
                <a16:creationId xmlns:a16="http://schemas.microsoft.com/office/drawing/2014/main" id="{6FD314A2-4A20-B746-85F4-D5D23733E690}"/>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800441D5-C7D1-4E49-8E19-1EA4CEB27DB5}"/>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23" name="Slide Number Placeholder 5">
            <a:extLst>
              <a:ext uri="{FF2B5EF4-FFF2-40B4-BE49-F238E27FC236}">
                <a16:creationId xmlns:a16="http://schemas.microsoft.com/office/drawing/2014/main" id="{7258B2D1-5A26-4143-AA9C-57511F783BEF}"/>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4" name="Text Placeholder 87">
            <a:extLst>
              <a:ext uri="{FF2B5EF4-FFF2-40B4-BE49-F238E27FC236}">
                <a16:creationId xmlns:a16="http://schemas.microsoft.com/office/drawing/2014/main" id="{01ED6DA0-FD0F-3949-B925-08AF140DCCFD}"/>
              </a:ext>
            </a:extLst>
          </p:cNvPr>
          <p:cNvSpPr>
            <a:spLocks noGrp="1"/>
          </p:cNvSpPr>
          <p:nvPr>
            <p:ph type="body" sz="quarter" idx="13" hasCustomPrompt="1"/>
          </p:nvPr>
        </p:nvSpPr>
        <p:spPr>
          <a:xfrm>
            <a:off x="680443" y="1848403"/>
            <a:ext cx="4521477" cy="277290"/>
          </a:xfrm>
        </p:spPr>
        <p:txBody>
          <a:bodyPr lIns="0" tIns="0" rIns="0" bIns="0">
            <a:norm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aseline="0">
                <a:solidFill>
                  <a:srgbClr val="2D2D2C"/>
                </a:solidFill>
                <a:latin typeface="Arial" panose="020B0604020202020204" pitchFamily="34" charset="0"/>
              </a:defRPr>
            </a:lvl1pPr>
          </a:lstStyle>
          <a:p>
            <a:pPr lvl="0"/>
            <a:r>
              <a:rPr lang="en-GB" dirty="0"/>
              <a:t>Bar Graph v4 Title (2 colours)</a:t>
            </a:r>
          </a:p>
        </p:txBody>
      </p:sp>
      <p:cxnSp>
        <p:nvCxnSpPr>
          <p:cNvPr id="25" name="Straight Connector 24">
            <a:extLst>
              <a:ext uri="{FF2B5EF4-FFF2-40B4-BE49-F238E27FC236}">
                <a16:creationId xmlns:a16="http://schemas.microsoft.com/office/drawing/2014/main" id="{AF199A14-D667-2A4A-BB71-59E0F8015E59}"/>
              </a:ext>
            </a:extLst>
          </p:cNvPr>
          <p:cNvCxnSpPr>
            <a:cxnSpLocks/>
          </p:cNvCxnSpPr>
          <p:nvPr userDrawn="1"/>
        </p:nvCxnSpPr>
        <p:spPr>
          <a:xfrm flipH="1">
            <a:off x="680443" y="2192252"/>
            <a:ext cx="452147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87">
            <a:extLst>
              <a:ext uri="{FF2B5EF4-FFF2-40B4-BE49-F238E27FC236}">
                <a16:creationId xmlns:a16="http://schemas.microsoft.com/office/drawing/2014/main" id="{10BADF61-3CAD-814C-B86A-637BA7EFDDC3}"/>
              </a:ext>
            </a:extLst>
          </p:cNvPr>
          <p:cNvSpPr>
            <a:spLocks noGrp="1"/>
          </p:cNvSpPr>
          <p:nvPr>
            <p:ph type="body" sz="quarter" idx="14" hasCustomPrompt="1"/>
          </p:nvPr>
        </p:nvSpPr>
        <p:spPr>
          <a:xfrm>
            <a:off x="5747740" y="1835804"/>
            <a:ext cx="4678958" cy="273416"/>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Bar Graph v4 Title (3 colours)</a:t>
            </a:r>
          </a:p>
        </p:txBody>
      </p:sp>
      <p:cxnSp>
        <p:nvCxnSpPr>
          <p:cNvPr id="27" name="Straight Connector 26">
            <a:extLst>
              <a:ext uri="{FF2B5EF4-FFF2-40B4-BE49-F238E27FC236}">
                <a16:creationId xmlns:a16="http://schemas.microsoft.com/office/drawing/2014/main" id="{F98C573F-AAE3-B743-8CF6-084B26A7752A}"/>
              </a:ext>
            </a:extLst>
          </p:cNvPr>
          <p:cNvCxnSpPr>
            <a:cxnSpLocks/>
          </p:cNvCxnSpPr>
          <p:nvPr userDrawn="1"/>
        </p:nvCxnSpPr>
        <p:spPr>
          <a:xfrm flipH="1">
            <a:off x="5747742" y="2192252"/>
            <a:ext cx="46789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F72666-4AB8-B847-B6FA-6B1D3BADF60B}"/>
              </a:ext>
            </a:extLst>
          </p:cNvPr>
          <p:cNvSpPr>
            <a:spLocks noGrp="1"/>
          </p:cNvSpPr>
          <p:nvPr>
            <p:ph type="sldNum" sz="quarter" idx="16"/>
          </p:nvPr>
        </p:nvSpPr>
        <p:spPr/>
        <p:txBody>
          <a:bodyPr/>
          <a:lstStyle/>
          <a:p>
            <a:fld id="{0C4DF2FE-5FC5-3247-A0CD-A64D842A61A9}" type="slidenum">
              <a:rPr lang="en-US" smtClean="0"/>
              <a:pPr/>
              <a:t>‹#›</a:t>
            </a:fld>
            <a:endParaRPr lang="en-US" dirty="0"/>
          </a:p>
        </p:txBody>
      </p:sp>
      <p:sp>
        <p:nvSpPr>
          <p:cNvPr id="17" name="TextBox 16">
            <a:extLst>
              <a:ext uri="{FF2B5EF4-FFF2-40B4-BE49-F238E27FC236}">
                <a16:creationId xmlns:a16="http://schemas.microsoft.com/office/drawing/2014/main" id="{CC1EB890-8D9F-CF4C-B140-9D21824ADA2F}"/>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21038991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tacked Bar Graphs">
    <p:bg>
      <p:bgPr>
        <a:solidFill>
          <a:schemeClr val="tx1"/>
        </a:solidFill>
        <a:effectLst/>
      </p:bgPr>
    </p:bg>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408D5B21-5051-F344-AEAB-F3E2BA61506E}"/>
              </a:ext>
            </a:extLst>
          </p:cNvPr>
          <p:cNvGraphicFramePr/>
          <p:nvPr userDrawn="1">
            <p:extLst>
              <p:ext uri="{D42A27DB-BD31-4B8C-83A1-F6EECF244321}">
                <p14:modId xmlns:p14="http://schemas.microsoft.com/office/powerpoint/2010/main" val="977912969"/>
              </p:ext>
            </p:extLst>
          </p:nvPr>
        </p:nvGraphicFramePr>
        <p:xfrm>
          <a:off x="680443" y="2356357"/>
          <a:ext cx="4678958" cy="3583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22">
            <a:extLst>
              <a:ext uri="{FF2B5EF4-FFF2-40B4-BE49-F238E27FC236}">
                <a16:creationId xmlns:a16="http://schemas.microsoft.com/office/drawing/2014/main" id="{474EF364-3F8D-7042-93B9-229F75B673EE}"/>
              </a:ext>
            </a:extLst>
          </p:cNvPr>
          <p:cNvGraphicFramePr/>
          <p:nvPr userDrawn="1">
            <p:extLst>
              <p:ext uri="{D42A27DB-BD31-4B8C-83A1-F6EECF244321}">
                <p14:modId xmlns:p14="http://schemas.microsoft.com/office/powerpoint/2010/main" val="1080957192"/>
              </p:ext>
            </p:extLst>
          </p:nvPr>
        </p:nvGraphicFramePr>
        <p:xfrm>
          <a:off x="5752547" y="2407157"/>
          <a:ext cx="4678958" cy="358363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87">
            <a:extLst>
              <a:ext uri="{FF2B5EF4-FFF2-40B4-BE49-F238E27FC236}">
                <a16:creationId xmlns:a16="http://schemas.microsoft.com/office/drawing/2014/main" id="{8BB03509-9C2A-1B40-B9DD-9BEC489C956E}"/>
              </a:ext>
            </a:extLst>
          </p:cNvPr>
          <p:cNvSpPr>
            <a:spLocks noGrp="1"/>
          </p:cNvSpPr>
          <p:nvPr>
            <p:ph type="body" sz="quarter" idx="10" hasCustomPrompt="1"/>
          </p:nvPr>
        </p:nvSpPr>
        <p:spPr>
          <a:xfrm>
            <a:off x="680442" y="360000"/>
            <a:ext cx="9746257" cy="891822"/>
          </a:xfrm>
        </p:spPr>
        <p:txBody>
          <a:bodyPr lIns="0" tIns="0" rIns="0" bIns="0">
            <a:normAutofit/>
          </a:bodyPr>
          <a:lstStyle>
            <a:lvl1pPr marL="0" indent="0">
              <a:lnSpc>
                <a:spcPct val="100000"/>
              </a:lnSpc>
              <a:buNone/>
              <a:defRPr sz="2800" b="1" baseline="0">
                <a:solidFill>
                  <a:srgbClr val="2D2D2C"/>
                </a:solidFill>
                <a:latin typeface="Arial" panose="020B0604020202020204" pitchFamily="34" charset="0"/>
              </a:defRPr>
            </a:lvl1pPr>
          </a:lstStyle>
          <a:p>
            <a:pPr lvl="0"/>
            <a:r>
              <a:rPr lang="en-GB" dirty="0"/>
              <a:t>This is a Single Line Page Title</a:t>
            </a:r>
            <a:endParaRPr lang="en-US" dirty="0"/>
          </a:p>
        </p:txBody>
      </p:sp>
      <p:cxnSp>
        <p:nvCxnSpPr>
          <p:cNvPr id="12" name="Straight Connector 11">
            <a:extLst>
              <a:ext uri="{FF2B5EF4-FFF2-40B4-BE49-F238E27FC236}">
                <a16:creationId xmlns:a16="http://schemas.microsoft.com/office/drawing/2014/main" id="{97655E1B-DFCD-7F49-A523-31DD34250A42}"/>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EAECBCE6-E446-2140-923A-8288DC59E24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30808" y="5940000"/>
            <a:ext cx="679918" cy="610941"/>
          </a:xfrm>
          <a:prstGeom prst="rect">
            <a:avLst/>
          </a:prstGeom>
        </p:spPr>
      </p:pic>
      <p:sp>
        <p:nvSpPr>
          <p:cNvPr id="22" name="Slide Number Placeholder 5">
            <a:extLst>
              <a:ext uri="{FF2B5EF4-FFF2-40B4-BE49-F238E27FC236}">
                <a16:creationId xmlns:a16="http://schemas.microsoft.com/office/drawing/2014/main" id="{CCCA8FB8-0E42-3741-996B-50F11D8E32FE}"/>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24" name="Text Placeholder 87">
            <a:extLst>
              <a:ext uri="{FF2B5EF4-FFF2-40B4-BE49-F238E27FC236}">
                <a16:creationId xmlns:a16="http://schemas.microsoft.com/office/drawing/2014/main" id="{CBD6FBCE-BD3E-6A47-9A2F-4BB389DE247F}"/>
              </a:ext>
            </a:extLst>
          </p:cNvPr>
          <p:cNvSpPr>
            <a:spLocks noGrp="1"/>
          </p:cNvSpPr>
          <p:nvPr>
            <p:ph type="body" sz="quarter" idx="13" hasCustomPrompt="1"/>
          </p:nvPr>
        </p:nvSpPr>
        <p:spPr>
          <a:xfrm>
            <a:off x="680443" y="1848403"/>
            <a:ext cx="4678958" cy="277290"/>
          </a:xfrm>
        </p:spPr>
        <p:txBody>
          <a:bodyPr lIns="0" tIns="0" rIns="0" bIns="0">
            <a:norm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aseline="0">
                <a:solidFill>
                  <a:srgbClr val="2D2D2C"/>
                </a:solidFill>
                <a:latin typeface="Arial" panose="020B0604020202020204" pitchFamily="34" charset="0"/>
              </a:defRPr>
            </a:lvl1pPr>
          </a:lstStyle>
          <a:p>
            <a:pPr lvl="0"/>
            <a:r>
              <a:rPr lang="en-GB" dirty="0"/>
              <a:t>Stacked Bar Graph v1 Title (2 colours)</a:t>
            </a:r>
          </a:p>
        </p:txBody>
      </p:sp>
      <p:cxnSp>
        <p:nvCxnSpPr>
          <p:cNvPr id="25" name="Straight Connector 24">
            <a:extLst>
              <a:ext uri="{FF2B5EF4-FFF2-40B4-BE49-F238E27FC236}">
                <a16:creationId xmlns:a16="http://schemas.microsoft.com/office/drawing/2014/main" id="{CCC1D898-C282-104B-B087-BAEE6B89E29F}"/>
              </a:ext>
            </a:extLst>
          </p:cNvPr>
          <p:cNvCxnSpPr>
            <a:cxnSpLocks/>
          </p:cNvCxnSpPr>
          <p:nvPr userDrawn="1"/>
        </p:nvCxnSpPr>
        <p:spPr>
          <a:xfrm flipH="1">
            <a:off x="680442" y="2192252"/>
            <a:ext cx="467895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87">
            <a:extLst>
              <a:ext uri="{FF2B5EF4-FFF2-40B4-BE49-F238E27FC236}">
                <a16:creationId xmlns:a16="http://schemas.microsoft.com/office/drawing/2014/main" id="{FA18C647-70E7-4245-901C-ECE36C8C0F31}"/>
              </a:ext>
            </a:extLst>
          </p:cNvPr>
          <p:cNvSpPr>
            <a:spLocks noGrp="1"/>
          </p:cNvSpPr>
          <p:nvPr>
            <p:ph type="body" sz="quarter" idx="14" hasCustomPrompt="1"/>
          </p:nvPr>
        </p:nvSpPr>
        <p:spPr>
          <a:xfrm>
            <a:off x="5747740" y="1835804"/>
            <a:ext cx="4678958" cy="273416"/>
          </a:xfrm>
        </p:spPr>
        <p:txBody>
          <a:bodyPr lIns="0" tIns="0" rIns="0" bIns="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1700" b="0" baseline="0">
                <a:solidFill>
                  <a:srgbClr val="2D2D2C"/>
                </a:solidFill>
                <a:latin typeface="Arial" panose="020B0604020202020204" pitchFamily="34" charset="0"/>
              </a:defRPr>
            </a:lvl1pPr>
          </a:lstStyle>
          <a:p>
            <a:pPr lvl="0"/>
            <a:r>
              <a:rPr lang="en-GB" dirty="0"/>
              <a:t>Stacked Bar Graph v2 Title (3 colours)</a:t>
            </a:r>
          </a:p>
        </p:txBody>
      </p:sp>
      <p:cxnSp>
        <p:nvCxnSpPr>
          <p:cNvPr id="27" name="Straight Connector 26">
            <a:extLst>
              <a:ext uri="{FF2B5EF4-FFF2-40B4-BE49-F238E27FC236}">
                <a16:creationId xmlns:a16="http://schemas.microsoft.com/office/drawing/2014/main" id="{D86DD7CB-E452-3E46-9779-4159F855F98B}"/>
              </a:ext>
            </a:extLst>
          </p:cNvPr>
          <p:cNvCxnSpPr>
            <a:cxnSpLocks/>
          </p:cNvCxnSpPr>
          <p:nvPr userDrawn="1"/>
        </p:nvCxnSpPr>
        <p:spPr>
          <a:xfrm flipH="1">
            <a:off x="5747740" y="2192252"/>
            <a:ext cx="467895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F65743B-DED2-4645-AD1D-B2B4BE05F183}"/>
              </a:ext>
            </a:extLst>
          </p:cNvPr>
          <p:cNvSpPr>
            <a:spLocks noGrp="1"/>
          </p:cNvSpPr>
          <p:nvPr>
            <p:ph type="sldNum" sz="quarter" idx="16"/>
          </p:nvPr>
        </p:nvSpPr>
        <p:spPr/>
        <p:txBody>
          <a:bodyPr/>
          <a:lstStyle/>
          <a:p>
            <a:fld id="{0C4DF2FE-5FC5-3247-A0CD-A64D842A61A9}" type="slidenum">
              <a:rPr lang="en-US" smtClean="0"/>
              <a:pPr/>
              <a:t>‹#›</a:t>
            </a:fld>
            <a:endParaRPr lang="en-US" dirty="0"/>
          </a:p>
        </p:txBody>
      </p:sp>
    </p:spTree>
    <p:extLst>
      <p:ext uri="{BB962C8B-B14F-4D97-AF65-F5344CB8AC3E}">
        <p14:creationId xmlns:p14="http://schemas.microsoft.com/office/powerpoint/2010/main" val="6849828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End Slide/Bright Blue Social">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000522E-F08D-2D45-8A1B-84D44262B18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80311" y="3596404"/>
            <a:ext cx="301937" cy="301937"/>
          </a:xfrm>
          <a:prstGeom prst="rect">
            <a:avLst/>
          </a:prstGeom>
        </p:spPr>
      </p:pic>
      <p:pic>
        <p:nvPicPr>
          <p:cNvPr id="18" name="Graphic 17">
            <a:extLst>
              <a:ext uri="{FF2B5EF4-FFF2-40B4-BE49-F238E27FC236}">
                <a16:creationId xmlns:a16="http://schemas.microsoft.com/office/drawing/2014/main" id="{DD3419C5-7F9C-B843-9821-B4AAFF5D32CB}"/>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5945031" y="3596404"/>
            <a:ext cx="301937" cy="301937"/>
          </a:xfrm>
          <a:prstGeom prst="rect">
            <a:avLst/>
          </a:prstGeom>
        </p:spPr>
      </p:pic>
      <p:pic>
        <p:nvPicPr>
          <p:cNvPr id="19" name="Graphic 18">
            <a:extLst>
              <a:ext uri="{FF2B5EF4-FFF2-40B4-BE49-F238E27FC236}">
                <a16:creationId xmlns:a16="http://schemas.microsoft.com/office/drawing/2014/main" id="{9EF8BAB8-420E-E548-B375-0BB8916F6802}"/>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309751" y="3596402"/>
            <a:ext cx="301937" cy="301937"/>
          </a:xfrm>
          <a:prstGeom prst="rect">
            <a:avLst/>
          </a:prstGeom>
        </p:spPr>
      </p:pic>
      <p:cxnSp>
        <p:nvCxnSpPr>
          <p:cNvPr id="12" name="Straight Connector 11">
            <a:extLst>
              <a:ext uri="{FF2B5EF4-FFF2-40B4-BE49-F238E27FC236}">
                <a16:creationId xmlns:a16="http://schemas.microsoft.com/office/drawing/2014/main" id="{B363E1ED-4677-4540-BB4C-80C02EA9573C}"/>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32B7F998-AAB6-4D4E-A053-1810EB9A05E1}"/>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0830808" y="5940000"/>
            <a:ext cx="679918" cy="610941"/>
          </a:xfrm>
          <a:prstGeom prst="rect">
            <a:avLst/>
          </a:prstGeom>
        </p:spPr>
      </p:pic>
      <p:sp>
        <p:nvSpPr>
          <p:cNvPr id="14" name="Slide Number Placeholder 5">
            <a:extLst>
              <a:ext uri="{FF2B5EF4-FFF2-40B4-BE49-F238E27FC236}">
                <a16:creationId xmlns:a16="http://schemas.microsoft.com/office/drawing/2014/main" id="{89EB87F1-31FC-8043-A6F7-7B34FDB36317}"/>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3" name="Slide Number Placeholder 2">
            <a:extLst>
              <a:ext uri="{FF2B5EF4-FFF2-40B4-BE49-F238E27FC236}">
                <a16:creationId xmlns:a16="http://schemas.microsoft.com/office/drawing/2014/main" id="{85C3E38C-4C71-AA4F-A767-252C4EF5EBA0}"/>
              </a:ext>
            </a:extLst>
          </p:cNvPr>
          <p:cNvSpPr>
            <a:spLocks noGrp="1"/>
          </p:cNvSpPr>
          <p:nvPr>
            <p:ph type="sldNum" sz="quarter" idx="13"/>
          </p:nvPr>
        </p:nvSpPr>
        <p:spPr>
          <a:xfrm>
            <a:off x="8610600" y="6356350"/>
            <a:ext cx="2743200" cy="365125"/>
          </a:xfrm>
          <a:prstGeom prst="rect">
            <a:avLst/>
          </a:prstGeom>
        </p:spPr>
        <p:txBody>
          <a:bodyPr/>
          <a:lstStyle/>
          <a:p>
            <a:fld id="{0C4DF2FE-5FC5-3247-A0CD-A64D842A61A9}" type="slidenum">
              <a:rPr lang="en-US" smtClean="0"/>
              <a:pPr/>
              <a:t>‹#›</a:t>
            </a:fld>
            <a:endParaRPr lang="en-US" dirty="0"/>
          </a:p>
        </p:txBody>
      </p:sp>
      <p:sp>
        <p:nvSpPr>
          <p:cNvPr id="2" name="TextBox 1">
            <a:extLst>
              <a:ext uri="{FF2B5EF4-FFF2-40B4-BE49-F238E27FC236}">
                <a16:creationId xmlns:a16="http://schemas.microsoft.com/office/drawing/2014/main" id="{3D58D399-C684-9045-8F2C-5307329026C3}"/>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33906739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White End Slide/Bright Green Social">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718240D-3170-B749-959E-63A0C39BDBC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80311" y="3596404"/>
            <a:ext cx="301937" cy="301937"/>
          </a:xfrm>
          <a:prstGeom prst="rect">
            <a:avLst/>
          </a:prstGeom>
        </p:spPr>
      </p:pic>
      <p:pic>
        <p:nvPicPr>
          <p:cNvPr id="14" name="Graphic 13">
            <a:extLst>
              <a:ext uri="{FF2B5EF4-FFF2-40B4-BE49-F238E27FC236}">
                <a16:creationId xmlns:a16="http://schemas.microsoft.com/office/drawing/2014/main" id="{D7827E29-FF37-9540-891E-CAEBDC05A7E9}"/>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5945031" y="3596404"/>
            <a:ext cx="301937" cy="301937"/>
          </a:xfrm>
          <a:prstGeom prst="rect">
            <a:avLst/>
          </a:prstGeom>
        </p:spPr>
      </p:pic>
      <p:pic>
        <p:nvPicPr>
          <p:cNvPr id="16" name="Graphic 15">
            <a:extLst>
              <a:ext uri="{FF2B5EF4-FFF2-40B4-BE49-F238E27FC236}">
                <a16:creationId xmlns:a16="http://schemas.microsoft.com/office/drawing/2014/main" id="{F3D193A3-7153-574D-B24F-DFDB433E4373}"/>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309751" y="3596402"/>
            <a:ext cx="301937" cy="301937"/>
          </a:xfrm>
          <a:prstGeom prst="rect">
            <a:avLst/>
          </a:prstGeom>
        </p:spPr>
      </p:pic>
      <p:cxnSp>
        <p:nvCxnSpPr>
          <p:cNvPr id="15" name="Straight Connector 14">
            <a:extLst>
              <a:ext uri="{FF2B5EF4-FFF2-40B4-BE49-F238E27FC236}">
                <a16:creationId xmlns:a16="http://schemas.microsoft.com/office/drawing/2014/main" id="{5F2BE2BA-2FB5-9B43-A5F7-CD703C572F59}"/>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57755347-2219-6448-9E77-B5D340C18278}"/>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B385E0DC-74BF-7442-BE53-9B0ACF9F051B}"/>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1" name="TextBox 10">
            <a:extLst>
              <a:ext uri="{FF2B5EF4-FFF2-40B4-BE49-F238E27FC236}">
                <a16:creationId xmlns:a16="http://schemas.microsoft.com/office/drawing/2014/main" id="{99A2AA01-CAD2-2343-9E6C-AF16D0C63CB8}"/>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18" name="TextBox 17">
            <a:extLst>
              <a:ext uri="{FF2B5EF4-FFF2-40B4-BE49-F238E27FC236}">
                <a16:creationId xmlns:a16="http://schemas.microsoft.com/office/drawing/2014/main" id="{553FB211-6A49-464A-8F6B-000BB3B1C175}"/>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36434588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White End Slide/Maroon Social">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3C41523-70D4-3441-8A39-8277B497D8C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80311" y="3596404"/>
            <a:ext cx="301937" cy="301937"/>
          </a:xfrm>
          <a:prstGeom prst="rect">
            <a:avLst/>
          </a:prstGeom>
        </p:spPr>
      </p:pic>
      <p:pic>
        <p:nvPicPr>
          <p:cNvPr id="14" name="Graphic 13">
            <a:extLst>
              <a:ext uri="{FF2B5EF4-FFF2-40B4-BE49-F238E27FC236}">
                <a16:creationId xmlns:a16="http://schemas.microsoft.com/office/drawing/2014/main" id="{351ADECD-E64E-9141-9C30-02982272F388}"/>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5945031" y="3596404"/>
            <a:ext cx="301937" cy="301937"/>
          </a:xfrm>
          <a:prstGeom prst="rect">
            <a:avLst/>
          </a:prstGeom>
        </p:spPr>
      </p:pic>
      <p:pic>
        <p:nvPicPr>
          <p:cNvPr id="16" name="Graphic 15">
            <a:extLst>
              <a:ext uri="{FF2B5EF4-FFF2-40B4-BE49-F238E27FC236}">
                <a16:creationId xmlns:a16="http://schemas.microsoft.com/office/drawing/2014/main" id="{A774A62D-E2DF-ED4E-9466-8C02410DF0B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309751" y="3596402"/>
            <a:ext cx="301937" cy="301937"/>
          </a:xfrm>
          <a:prstGeom prst="rect">
            <a:avLst/>
          </a:prstGeom>
        </p:spPr>
      </p:pic>
      <p:cxnSp>
        <p:nvCxnSpPr>
          <p:cNvPr id="15" name="Straight Connector 14">
            <a:extLst>
              <a:ext uri="{FF2B5EF4-FFF2-40B4-BE49-F238E27FC236}">
                <a16:creationId xmlns:a16="http://schemas.microsoft.com/office/drawing/2014/main" id="{9B228E50-7846-EE46-9454-7A3B4D8FCD35}"/>
              </a:ext>
            </a:extLst>
          </p:cNvPr>
          <p:cNvCxnSpPr>
            <a:cxnSpLocks/>
          </p:cNvCxnSpPr>
          <p:nvPr userDrawn="1"/>
        </p:nvCxnSpPr>
        <p:spPr>
          <a:xfrm flipH="1">
            <a:off x="680443" y="6228000"/>
            <a:ext cx="9746257" cy="0"/>
          </a:xfrm>
          <a:prstGeom prst="line">
            <a:avLst/>
          </a:prstGeom>
          <a:ln w="9525">
            <a:solidFill>
              <a:srgbClr val="616061">
                <a:alpha val="50000"/>
              </a:srgb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7A93D914-3C9D-5848-B2AD-413E92D611BE}"/>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0830808" y="5940000"/>
            <a:ext cx="679918" cy="610941"/>
          </a:xfrm>
          <a:prstGeom prst="rect">
            <a:avLst/>
          </a:prstGeom>
        </p:spPr>
      </p:pic>
      <p:sp>
        <p:nvSpPr>
          <p:cNvPr id="19" name="Slide Number Placeholder 5">
            <a:extLst>
              <a:ext uri="{FF2B5EF4-FFF2-40B4-BE49-F238E27FC236}">
                <a16:creationId xmlns:a16="http://schemas.microsoft.com/office/drawing/2014/main" id="{009254E4-4C3C-1D44-B909-0460ED815BD3}"/>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1" name="TextBox 10">
            <a:extLst>
              <a:ext uri="{FF2B5EF4-FFF2-40B4-BE49-F238E27FC236}">
                <a16:creationId xmlns:a16="http://schemas.microsoft.com/office/drawing/2014/main" id="{6AE34D24-CD48-9547-ABFA-AC09CC5F34CD}"/>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17" name="TextBox 16">
            <a:extLst>
              <a:ext uri="{FF2B5EF4-FFF2-40B4-BE49-F238E27FC236}">
                <a16:creationId xmlns:a16="http://schemas.microsoft.com/office/drawing/2014/main" id="{ABBE4F1E-9F5F-1A47-B1F8-9516EA5B8E8C}"/>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239217876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White End Slide/Bright Blue Social + Partner Branding">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E6BB9E5-556F-6749-BAD9-3CBE7AA3621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80311" y="3596404"/>
            <a:ext cx="301937" cy="301937"/>
          </a:xfrm>
          <a:prstGeom prst="rect">
            <a:avLst/>
          </a:prstGeom>
        </p:spPr>
      </p:pic>
      <p:pic>
        <p:nvPicPr>
          <p:cNvPr id="18" name="Graphic 17">
            <a:extLst>
              <a:ext uri="{FF2B5EF4-FFF2-40B4-BE49-F238E27FC236}">
                <a16:creationId xmlns:a16="http://schemas.microsoft.com/office/drawing/2014/main" id="{9B69C8D0-702C-964B-BB60-E6C2037ED07C}"/>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5945031" y="3596404"/>
            <a:ext cx="301937" cy="301937"/>
          </a:xfrm>
          <a:prstGeom prst="rect">
            <a:avLst/>
          </a:prstGeom>
        </p:spPr>
      </p:pic>
      <p:pic>
        <p:nvPicPr>
          <p:cNvPr id="19" name="Graphic 18">
            <a:extLst>
              <a:ext uri="{FF2B5EF4-FFF2-40B4-BE49-F238E27FC236}">
                <a16:creationId xmlns:a16="http://schemas.microsoft.com/office/drawing/2014/main" id="{6F0A3937-3804-4F4B-943D-36EF42CA99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309751" y="3596402"/>
            <a:ext cx="301937" cy="301937"/>
          </a:xfrm>
          <a:prstGeom prst="rect">
            <a:avLst/>
          </a:prstGeom>
        </p:spPr>
      </p:pic>
      <p:pic>
        <p:nvPicPr>
          <p:cNvPr id="15" name="Picture 14">
            <a:extLst>
              <a:ext uri="{FF2B5EF4-FFF2-40B4-BE49-F238E27FC236}">
                <a16:creationId xmlns:a16="http://schemas.microsoft.com/office/drawing/2014/main" id="{2265BF18-AECD-7A46-88EB-CA572DCDF6F6}"/>
              </a:ext>
            </a:extLst>
          </p:cNvPr>
          <p:cNvPicPr>
            <a:picLocks noChangeAspect="1"/>
          </p:cNvPicPr>
          <p:nvPr userDrawn="1"/>
        </p:nvPicPr>
        <p:blipFill>
          <a:blip r:embed="rId8"/>
          <a:stretch>
            <a:fillRect/>
          </a:stretch>
        </p:blipFill>
        <p:spPr>
          <a:xfrm>
            <a:off x="10607983" y="5940000"/>
            <a:ext cx="38100" cy="1498600"/>
          </a:xfrm>
          <a:prstGeom prst="rect">
            <a:avLst/>
          </a:prstGeom>
        </p:spPr>
      </p:pic>
      <p:pic>
        <p:nvPicPr>
          <p:cNvPr id="20" name="Picture 19" descr="A picture containing wheel, clock&#10;&#10;Description automatically generated">
            <a:extLst>
              <a:ext uri="{FF2B5EF4-FFF2-40B4-BE49-F238E27FC236}">
                <a16:creationId xmlns:a16="http://schemas.microsoft.com/office/drawing/2014/main" id="{5A08B9BD-9ACB-1145-98B3-F69D97E7CD2C}"/>
              </a:ext>
            </a:extLst>
          </p:cNvPr>
          <p:cNvPicPr>
            <a:picLocks noChangeAspect="1"/>
          </p:cNvPicPr>
          <p:nvPr userDrawn="1"/>
        </p:nvPicPr>
        <p:blipFill>
          <a:blip r:embed="rId9"/>
          <a:stretch>
            <a:fillRect/>
          </a:stretch>
        </p:blipFill>
        <p:spPr>
          <a:xfrm>
            <a:off x="8909341" y="6276150"/>
            <a:ext cx="1493918" cy="226565"/>
          </a:xfrm>
          <a:prstGeom prst="rect">
            <a:avLst/>
          </a:prstGeom>
        </p:spPr>
      </p:pic>
      <p:pic>
        <p:nvPicPr>
          <p:cNvPr id="21" name="Graphic 20">
            <a:extLst>
              <a:ext uri="{FF2B5EF4-FFF2-40B4-BE49-F238E27FC236}">
                <a16:creationId xmlns:a16="http://schemas.microsoft.com/office/drawing/2014/main" id="{3592C7D7-A4CA-D940-967E-4D855D3838B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0830808" y="5940000"/>
            <a:ext cx="679918" cy="610941"/>
          </a:xfrm>
          <a:prstGeom prst="rect">
            <a:avLst/>
          </a:prstGeom>
        </p:spPr>
      </p:pic>
      <p:sp>
        <p:nvSpPr>
          <p:cNvPr id="22" name="Slide Number Placeholder 5">
            <a:extLst>
              <a:ext uri="{FF2B5EF4-FFF2-40B4-BE49-F238E27FC236}">
                <a16:creationId xmlns:a16="http://schemas.microsoft.com/office/drawing/2014/main" id="{58ED3F1C-56AE-B142-A741-5F11DE56283E}"/>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2" name="TextBox 11">
            <a:extLst>
              <a:ext uri="{FF2B5EF4-FFF2-40B4-BE49-F238E27FC236}">
                <a16:creationId xmlns:a16="http://schemas.microsoft.com/office/drawing/2014/main" id="{4B208022-86CC-2644-A6B3-B56208FCD9E0}"/>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14" name="TextBox 13">
            <a:extLst>
              <a:ext uri="{FF2B5EF4-FFF2-40B4-BE49-F238E27FC236}">
                <a16:creationId xmlns:a16="http://schemas.microsoft.com/office/drawing/2014/main" id="{5AED467B-69B1-964E-9A72-012CBD260EF6}"/>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65253939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White End Slide + Dark Blue Social + NI Branding">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rgbClr val="31609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E6BB9E5-556F-6749-BAD9-3CBE7AA3621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80311" y="3596404"/>
            <a:ext cx="301937" cy="301937"/>
          </a:xfrm>
          <a:prstGeom prst="rect">
            <a:avLst/>
          </a:prstGeom>
        </p:spPr>
      </p:pic>
      <p:pic>
        <p:nvPicPr>
          <p:cNvPr id="18" name="Graphic 17">
            <a:extLst>
              <a:ext uri="{FF2B5EF4-FFF2-40B4-BE49-F238E27FC236}">
                <a16:creationId xmlns:a16="http://schemas.microsoft.com/office/drawing/2014/main" id="{9B69C8D0-702C-964B-BB60-E6C2037ED07C}"/>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5945031" y="3596404"/>
            <a:ext cx="301937" cy="301937"/>
          </a:xfrm>
          <a:prstGeom prst="rect">
            <a:avLst/>
          </a:prstGeom>
        </p:spPr>
      </p:pic>
      <p:pic>
        <p:nvPicPr>
          <p:cNvPr id="19" name="Graphic 18">
            <a:extLst>
              <a:ext uri="{FF2B5EF4-FFF2-40B4-BE49-F238E27FC236}">
                <a16:creationId xmlns:a16="http://schemas.microsoft.com/office/drawing/2014/main" id="{6F0A3937-3804-4F4B-943D-36EF42CA99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309751" y="3596402"/>
            <a:ext cx="301937" cy="301937"/>
          </a:xfrm>
          <a:prstGeom prst="rect">
            <a:avLst/>
          </a:prstGeom>
        </p:spPr>
      </p:pic>
      <p:pic>
        <p:nvPicPr>
          <p:cNvPr id="14" name="Picture 13">
            <a:extLst>
              <a:ext uri="{FF2B5EF4-FFF2-40B4-BE49-F238E27FC236}">
                <a16:creationId xmlns:a16="http://schemas.microsoft.com/office/drawing/2014/main" id="{3E11D8BD-97E6-864F-B1B3-6C9A5B538168}"/>
              </a:ext>
            </a:extLst>
          </p:cNvPr>
          <p:cNvPicPr>
            <a:picLocks noChangeAspect="1"/>
          </p:cNvPicPr>
          <p:nvPr userDrawn="1"/>
        </p:nvPicPr>
        <p:blipFill>
          <a:blip r:embed="rId8"/>
          <a:stretch>
            <a:fillRect/>
          </a:stretch>
        </p:blipFill>
        <p:spPr>
          <a:xfrm>
            <a:off x="10607983" y="5940000"/>
            <a:ext cx="38100" cy="1498600"/>
          </a:xfrm>
          <a:prstGeom prst="rect">
            <a:avLst/>
          </a:prstGeom>
        </p:spPr>
      </p:pic>
      <p:pic>
        <p:nvPicPr>
          <p:cNvPr id="15" name="Graphic 14">
            <a:extLst>
              <a:ext uri="{FF2B5EF4-FFF2-40B4-BE49-F238E27FC236}">
                <a16:creationId xmlns:a16="http://schemas.microsoft.com/office/drawing/2014/main" id="{85E87B8E-498A-5246-BD9B-07476BBCA28C}"/>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a:off x="10830808" y="5940000"/>
            <a:ext cx="679918" cy="610941"/>
          </a:xfrm>
          <a:prstGeom prst="rect">
            <a:avLst/>
          </a:prstGeom>
        </p:spPr>
      </p:pic>
      <p:pic>
        <p:nvPicPr>
          <p:cNvPr id="21" name="Graphic 20">
            <a:extLst>
              <a:ext uri="{FF2B5EF4-FFF2-40B4-BE49-F238E27FC236}">
                <a16:creationId xmlns:a16="http://schemas.microsoft.com/office/drawing/2014/main" id="{B75CB50E-011E-F648-8A37-0F134C78565B}"/>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a:off x="9732456" y="5940000"/>
            <a:ext cx="669030" cy="749124"/>
          </a:xfrm>
          <a:prstGeom prst="rect">
            <a:avLst/>
          </a:prstGeom>
        </p:spPr>
      </p:pic>
      <p:sp>
        <p:nvSpPr>
          <p:cNvPr id="22" name="Slide Number Placeholder 5">
            <a:extLst>
              <a:ext uri="{FF2B5EF4-FFF2-40B4-BE49-F238E27FC236}">
                <a16:creationId xmlns:a16="http://schemas.microsoft.com/office/drawing/2014/main" id="{61D73948-B144-9443-B5D1-865B48207550}"/>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2" name="TextBox 11">
            <a:extLst>
              <a:ext uri="{FF2B5EF4-FFF2-40B4-BE49-F238E27FC236}">
                <a16:creationId xmlns:a16="http://schemas.microsoft.com/office/drawing/2014/main" id="{20ACBCA3-BDD0-A54E-8678-7B644E16D4DF}"/>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16" name="TextBox 15">
            <a:extLst>
              <a:ext uri="{FF2B5EF4-FFF2-40B4-BE49-F238E27FC236}">
                <a16:creationId xmlns:a16="http://schemas.microsoft.com/office/drawing/2014/main" id="{6B58C307-B7A7-E841-A63A-DDD32250DE6E}"/>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140651636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White End Slide + Bright Blue Hex">
    <p:bg>
      <p:bgPr>
        <a:solidFill>
          <a:schemeClr val="tx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91B6E1A-5B0F-B447-812F-5C97487CF3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26944" y="2528705"/>
            <a:ext cx="22972880" cy="12922245"/>
          </a:xfrm>
          <a:prstGeom prst="rect">
            <a:avLst/>
          </a:prstGeom>
        </p:spPr>
      </p:pic>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33EB7B1-AD38-9A46-8D96-2F738820C16E}"/>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580311" y="3596404"/>
            <a:ext cx="301937" cy="301937"/>
          </a:xfrm>
          <a:prstGeom prst="rect">
            <a:avLst/>
          </a:prstGeom>
        </p:spPr>
      </p:pic>
      <p:pic>
        <p:nvPicPr>
          <p:cNvPr id="13" name="Graphic 12">
            <a:extLst>
              <a:ext uri="{FF2B5EF4-FFF2-40B4-BE49-F238E27FC236}">
                <a16:creationId xmlns:a16="http://schemas.microsoft.com/office/drawing/2014/main" id="{391FAE05-1D93-5645-988C-EF4B77000FF4}"/>
              </a:ext>
            </a:extLst>
          </p:cNvPr>
          <p:cNvPicPr>
            <a:picLocks noChangeAspect="1"/>
          </p:cNvPicPr>
          <p:nvPr userDrawn="1"/>
        </p:nvPicPr>
        <p:blipFill>
          <a:blip r:embed="rId6">
            <a:extLst>
              <a:ext uri="{96DAC541-7B7A-43D3-8B79-37D633B846F1}">
                <asvg:svgBlip xmlns:asvg="http://schemas.microsoft.com/office/drawing/2016/SVG/main" xmlns="" r:embed="rId7"/>
              </a:ext>
            </a:extLst>
          </a:blip>
          <a:srcRect/>
          <a:stretch/>
        </p:blipFill>
        <p:spPr>
          <a:xfrm>
            <a:off x="5945031" y="3596404"/>
            <a:ext cx="301937" cy="301937"/>
          </a:xfrm>
          <a:prstGeom prst="rect">
            <a:avLst/>
          </a:prstGeom>
        </p:spPr>
      </p:pic>
      <p:pic>
        <p:nvPicPr>
          <p:cNvPr id="8" name="Graphic 7">
            <a:extLst>
              <a:ext uri="{FF2B5EF4-FFF2-40B4-BE49-F238E27FC236}">
                <a16:creationId xmlns:a16="http://schemas.microsoft.com/office/drawing/2014/main" id="{4639214F-227C-FF4D-9A54-4E114EF0EAC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309751" y="3596402"/>
            <a:ext cx="301937" cy="301937"/>
          </a:xfrm>
          <a:prstGeom prst="rect">
            <a:avLst/>
          </a:prstGeom>
        </p:spPr>
      </p:pic>
      <p:pic>
        <p:nvPicPr>
          <p:cNvPr id="17" name="Graphic 16">
            <a:extLst>
              <a:ext uri="{FF2B5EF4-FFF2-40B4-BE49-F238E27FC236}">
                <a16:creationId xmlns:a16="http://schemas.microsoft.com/office/drawing/2014/main" id="{0D933409-A5CF-1F42-A79D-410681360E9F}"/>
              </a:ext>
            </a:extLst>
          </p:cNvPr>
          <p:cNvPicPr>
            <a:picLocks noChangeAspect="1"/>
          </p:cNvPicPr>
          <p:nvPr userDrawn="1"/>
        </p:nvPicPr>
        <p:blipFill>
          <a:blip r:embed="rId10">
            <a:extLst>
              <a:ext uri="{96DAC541-7B7A-43D3-8B79-37D633B846F1}">
                <asvg:svgBlip xmlns:asvg="http://schemas.microsoft.com/office/drawing/2016/SVG/main" xmlns="" r:embed="rId11"/>
              </a:ext>
            </a:extLst>
          </a:blip>
          <a:srcRect/>
          <a:stretch/>
        </p:blipFill>
        <p:spPr>
          <a:xfrm>
            <a:off x="10830808" y="5870354"/>
            <a:ext cx="679918" cy="610940"/>
          </a:xfrm>
          <a:prstGeom prst="rect">
            <a:avLst/>
          </a:prstGeom>
        </p:spPr>
      </p:pic>
      <p:sp>
        <p:nvSpPr>
          <p:cNvPr id="18" name="Slide Number Placeholder 5">
            <a:extLst>
              <a:ext uri="{FF2B5EF4-FFF2-40B4-BE49-F238E27FC236}">
                <a16:creationId xmlns:a16="http://schemas.microsoft.com/office/drawing/2014/main" id="{8C1B48F6-5E82-6E4D-A273-42C6E3B35606}"/>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4" name="TextBox 13">
            <a:extLst>
              <a:ext uri="{FF2B5EF4-FFF2-40B4-BE49-F238E27FC236}">
                <a16:creationId xmlns:a16="http://schemas.microsoft.com/office/drawing/2014/main" id="{D7360E38-7147-9749-B596-4B4CC7868455}"/>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16" name="TextBox 15">
            <a:extLst>
              <a:ext uri="{FF2B5EF4-FFF2-40B4-BE49-F238E27FC236}">
                <a16:creationId xmlns:a16="http://schemas.microsoft.com/office/drawing/2014/main" id="{51ABDD97-2455-D54C-974D-8CF6CE0EE1CE}"/>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7479618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hite Hex/Dark Green Bgd">
    <p:bg>
      <p:bgPr>
        <a:solidFill>
          <a:schemeClr val="accent1">
            <a:lumMod val="75000"/>
          </a:schemeClr>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229CA08-5E94-524B-8828-805D04FA987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480333" y="-9061078"/>
            <a:ext cx="35653558" cy="20055126"/>
          </a:xfrm>
          <a:prstGeom prst="rect">
            <a:avLst/>
          </a:prstGeom>
        </p:spPr>
      </p:pic>
      <p:pic>
        <p:nvPicPr>
          <p:cNvPr id="83" name="Graphic 82">
            <a:extLst>
              <a:ext uri="{FF2B5EF4-FFF2-40B4-BE49-F238E27FC236}">
                <a16:creationId xmlns:a16="http://schemas.microsoft.com/office/drawing/2014/main" id="{69D6B5F6-48F9-2642-973A-F09AA44061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80720" y="720521"/>
            <a:ext cx="1109538" cy="996976"/>
          </a:xfrm>
          <a:prstGeom prst="rect">
            <a:avLst/>
          </a:prstGeom>
        </p:spPr>
      </p:pic>
      <p:pic>
        <p:nvPicPr>
          <p:cNvPr id="9" name="Graphic 8">
            <a:extLst>
              <a:ext uri="{FF2B5EF4-FFF2-40B4-BE49-F238E27FC236}">
                <a16:creationId xmlns:a16="http://schemas.microsoft.com/office/drawing/2014/main" id="{95E9D4EA-5B9C-9C42-ADCA-531F19D3CC7F}"/>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80719" y="5255526"/>
            <a:ext cx="756194" cy="846724"/>
          </a:xfrm>
          <a:prstGeom prst="rect">
            <a:avLst/>
          </a:prstGeom>
        </p:spPr>
      </p:pic>
      <p:cxnSp>
        <p:nvCxnSpPr>
          <p:cNvPr id="8" name="Straight Connector 7">
            <a:extLst>
              <a:ext uri="{FF2B5EF4-FFF2-40B4-BE49-F238E27FC236}">
                <a16:creationId xmlns:a16="http://schemas.microsoft.com/office/drawing/2014/main" id="{D8A982C6-6E25-C341-AD0D-E9B51473F77C}"/>
              </a:ext>
            </a:extLst>
          </p:cNvPr>
          <p:cNvCxnSpPr>
            <a:cxnSpLocks/>
          </p:cNvCxnSpPr>
          <p:nvPr userDrawn="1"/>
        </p:nvCxnSpPr>
        <p:spPr>
          <a:xfrm>
            <a:off x="680720" y="4225739"/>
            <a:ext cx="3822340" cy="0"/>
          </a:xfrm>
          <a:prstGeom prst="line">
            <a:avLst/>
          </a:prstGeom>
          <a:ln w="12700">
            <a:solidFill>
              <a:srgbClr val="00B6F1"/>
            </a:solidFill>
          </a:ln>
        </p:spPr>
        <p:style>
          <a:lnRef idx="1">
            <a:schemeClr val="accent1"/>
          </a:lnRef>
          <a:fillRef idx="0">
            <a:schemeClr val="accent1"/>
          </a:fillRef>
          <a:effectRef idx="0">
            <a:schemeClr val="accent1"/>
          </a:effectRef>
          <a:fontRef idx="minor">
            <a:schemeClr val="tx1"/>
          </a:fontRef>
        </p:style>
      </p:cxnSp>
      <p:sp>
        <p:nvSpPr>
          <p:cNvPr id="14" name="Text Placeholder 87">
            <a:extLst>
              <a:ext uri="{FF2B5EF4-FFF2-40B4-BE49-F238E27FC236}">
                <a16:creationId xmlns:a16="http://schemas.microsoft.com/office/drawing/2014/main" id="{E8486CDF-F938-1D45-914C-F308DC02C371}"/>
              </a:ext>
            </a:extLst>
          </p:cNvPr>
          <p:cNvSpPr>
            <a:spLocks noGrp="1"/>
          </p:cNvSpPr>
          <p:nvPr>
            <p:ph type="body" sz="quarter" idx="10" hasCustomPrompt="1"/>
          </p:nvPr>
        </p:nvSpPr>
        <p:spPr>
          <a:xfrm>
            <a:off x="680719" y="2988074"/>
            <a:ext cx="7469367" cy="996875"/>
          </a:xfrm>
        </p:spPr>
        <p:txBody>
          <a:bodyPr lIns="0" tIns="0" rIns="0" bIns="0">
            <a:normAutofit/>
          </a:bodyPr>
          <a:lstStyle>
            <a:lvl1pPr marL="0" indent="0">
              <a:lnSpc>
                <a:spcPct val="100000"/>
              </a:lnSpc>
              <a:spcBef>
                <a:spcPts val="0"/>
              </a:spcBef>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sp>
        <p:nvSpPr>
          <p:cNvPr id="10" name="TextBox 9">
            <a:extLst>
              <a:ext uri="{FF2B5EF4-FFF2-40B4-BE49-F238E27FC236}">
                <a16:creationId xmlns:a16="http://schemas.microsoft.com/office/drawing/2014/main" id="{856691A3-3884-3D46-A40C-291C6A515954}"/>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spTree>
    <p:extLst>
      <p:ext uri="{BB962C8B-B14F-4D97-AF65-F5344CB8AC3E}">
        <p14:creationId xmlns:p14="http://schemas.microsoft.com/office/powerpoint/2010/main" val="402364943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White End Slide + Bright Green Hex">
    <p:bg>
      <p:bgPr>
        <a:solidFill>
          <a:schemeClr val="tx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91B6E1A-5B0F-B447-812F-5C97487CF3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26944" y="2528705"/>
            <a:ext cx="22972880" cy="12922245"/>
          </a:xfrm>
          <a:prstGeom prst="rect">
            <a:avLst/>
          </a:prstGeom>
        </p:spPr>
      </p:pic>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1C355BFA-0691-7A42-81AD-91883147276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580311" y="3596404"/>
            <a:ext cx="301937" cy="301937"/>
          </a:xfrm>
          <a:prstGeom prst="rect">
            <a:avLst/>
          </a:prstGeom>
        </p:spPr>
      </p:pic>
      <p:pic>
        <p:nvPicPr>
          <p:cNvPr id="17" name="Graphic 16">
            <a:extLst>
              <a:ext uri="{FF2B5EF4-FFF2-40B4-BE49-F238E27FC236}">
                <a16:creationId xmlns:a16="http://schemas.microsoft.com/office/drawing/2014/main" id="{9DF68E02-1E7A-F644-8847-44E905C65DFA}"/>
              </a:ext>
            </a:extLst>
          </p:cNvPr>
          <p:cNvPicPr>
            <a:picLocks noChangeAspect="1"/>
          </p:cNvPicPr>
          <p:nvPr userDrawn="1"/>
        </p:nvPicPr>
        <p:blipFill>
          <a:blip r:embed="rId6">
            <a:extLst>
              <a:ext uri="{96DAC541-7B7A-43D3-8B79-37D633B846F1}">
                <asvg:svgBlip xmlns:asvg="http://schemas.microsoft.com/office/drawing/2016/SVG/main" xmlns="" r:embed="rId7"/>
              </a:ext>
            </a:extLst>
          </a:blip>
          <a:srcRect/>
          <a:stretch/>
        </p:blipFill>
        <p:spPr>
          <a:xfrm>
            <a:off x="5945031" y="3596404"/>
            <a:ext cx="301937" cy="301937"/>
          </a:xfrm>
          <a:prstGeom prst="rect">
            <a:avLst/>
          </a:prstGeom>
        </p:spPr>
      </p:pic>
      <p:pic>
        <p:nvPicPr>
          <p:cNvPr id="18" name="Graphic 17">
            <a:extLst>
              <a:ext uri="{FF2B5EF4-FFF2-40B4-BE49-F238E27FC236}">
                <a16:creationId xmlns:a16="http://schemas.microsoft.com/office/drawing/2014/main" id="{4D5AF5AB-17CE-A44F-95C1-74422E88C01A}"/>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309751" y="3596402"/>
            <a:ext cx="301937" cy="301937"/>
          </a:xfrm>
          <a:prstGeom prst="rect">
            <a:avLst/>
          </a:prstGeom>
        </p:spPr>
      </p:pic>
      <p:pic>
        <p:nvPicPr>
          <p:cNvPr id="15" name="Graphic 14">
            <a:extLst>
              <a:ext uri="{FF2B5EF4-FFF2-40B4-BE49-F238E27FC236}">
                <a16:creationId xmlns:a16="http://schemas.microsoft.com/office/drawing/2014/main" id="{75DF917F-805B-FB4E-982D-B9789B8524E6}"/>
              </a:ext>
            </a:extLst>
          </p:cNvPr>
          <p:cNvPicPr>
            <a:picLocks noChangeAspect="1"/>
          </p:cNvPicPr>
          <p:nvPr userDrawn="1"/>
        </p:nvPicPr>
        <p:blipFill>
          <a:blip r:embed="rId10">
            <a:extLst>
              <a:ext uri="{96DAC541-7B7A-43D3-8B79-37D633B846F1}">
                <asvg:svgBlip xmlns:asvg="http://schemas.microsoft.com/office/drawing/2016/SVG/main" xmlns="" r:embed="rId11"/>
              </a:ext>
            </a:extLst>
          </a:blip>
          <a:srcRect/>
          <a:stretch/>
        </p:blipFill>
        <p:spPr>
          <a:xfrm>
            <a:off x="10830808" y="5870354"/>
            <a:ext cx="679918" cy="610940"/>
          </a:xfrm>
          <a:prstGeom prst="rect">
            <a:avLst/>
          </a:prstGeom>
        </p:spPr>
      </p:pic>
      <p:sp>
        <p:nvSpPr>
          <p:cNvPr id="19" name="Slide Number Placeholder 5">
            <a:extLst>
              <a:ext uri="{FF2B5EF4-FFF2-40B4-BE49-F238E27FC236}">
                <a16:creationId xmlns:a16="http://schemas.microsoft.com/office/drawing/2014/main" id="{8CC6AFD5-B114-CE40-A723-F76894DABD83}"/>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1" name="TextBox 10">
            <a:extLst>
              <a:ext uri="{FF2B5EF4-FFF2-40B4-BE49-F238E27FC236}">
                <a16:creationId xmlns:a16="http://schemas.microsoft.com/office/drawing/2014/main" id="{84BBE55A-97C6-404F-A1BC-75EAFA315160}"/>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20" name="TextBox 19">
            <a:extLst>
              <a:ext uri="{FF2B5EF4-FFF2-40B4-BE49-F238E27FC236}">
                <a16:creationId xmlns:a16="http://schemas.microsoft.com/office/drawing/2014/main" id="{4E434AA7-7ED3-DD4D-86D9-4369A0DBCC6F}"/>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81363670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White End Slide + Maroon Hex">
    <p:bg>
      <p:bgPr>
        <a:solidFill>
          <a:schemeClr val="tx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91B6E1A-5B0F-B447-812F-5C97487CF3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26944" y="2528705"/>
            <a:ext cx="22972880" cy="12922245"/>
          </a:xfrm>
          <a:prstGeom prst="rect">
            <a:avLst/>
          </a:prstGeom>
        </p:spPr>
      </p:pic>
      <p:cxnSp>
        <p:nvCxnSpPr>
          <p:cNvPr id="10" name="Straight Connector 9">
            <a:extLst>
              <a:ext uri="{FF2B5EF4-FFF2-40B4-BE49-F238E27FC236}">
                <a16:creationId xmlns:a16="http://schemas.microsoft.com/office/drawing/2014/main" id="{FD2F4463-0F46-2F42-8AC2-16916A4AEE23}"/>
              </a:ext>
            </a:extLst>
          </p:cNvPr>
          <p:cNvCxnSpPr>
            <a:cxnSpLocks/>
          </p:cNvCxnSpPr>
          <p:nvPr userDrawn="1"/>
        </p:nvCxnSpPr>
        <p:spPr>
          <a:xfrm>
            <a:off x="4184553" y="3429000"/>
            <a:ext cx="382234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25AB298-1BE1-604E-B8AB-32E0C352559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580311" y="3596404"/>
            <a:ext cx="301937" cy="301937"/>
          </a:xfrm>
          <a:prstGeom prst="rect">
            <a:avLst/>
          </a:prstGeom>
        </p:spPr>
      </p:pic>
      <p:pic>
        <p:nvPicPr>
          <p:cNvPr id="18" name="Graphic 17">
            <a:extLst>
              <a:ext uri="{FF2B5EF4-FFF2-40B4-BE49-F238E27FC236}">
                <a16:creationId xmlns:a16="http://schemas.microsoft.com/office/drawing/2014/main" id="{3FFBA2C1-5C1C-B944-90D1-9D8E1F1AB0BB}"/>
              </a:ext>
            </a:extLst>
          </p:cNvPr>
          <p:cNvPicPr>
            <a:picLocks noChangeAspect="1"/>
          </p:cNvPicPr>
          <p:nvPr userDrawn="1"/>
        </p:nvPicPr>
        <p:blipFill>
          <a:blip r:embed="rId6">
            <a:extLst>
              <a:ext uri="{96DAC541-7B7A-43D3-8B79-37D633B846F1}">
                <asvg:svgBlip xmlns:asvg="http://schemas.microsoft.com/office/drawing/2016/SVG/main" xmlns="" r:embed="rId7"/>
              </a:ext>
            </a:extLst>
          </a:blip>
          <a:srcRect/>
          <a:stretch/>
        </p:blipFill>
        <p:spPr>
          <a:xfrm>
            <a:off x="5945031" y="3596404"/>
            <a:ext cx="301937" cy="301937"/>
          </a:xfrm>
          <a:prstGeom prst="rect">
            <a:avLst/>
          </a:prstGeom>
        </p:spPr>
      </p:pic>
      <p:pic>
        <p:nvPicPr>
          <p:cNvPr id="19" name="Graphic 18">
            <a:extLst>
              <a:ext uri="{FF2B5EF4-FFF2-40B4-BE49-F238E27FC236}">
                <a16:creationId xmlns:a16="http://schemas.microsoft.com/office/drawing/2014/main" id="{C6FC9651-9B19-BA4F-B835-38A8CF03769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309751" y="3596402"/>
            <a:ext cx="301937" cy="301937"/>
          </a:xfrm>
          <a:prstGeom prst="rect">
            <a:avLst/>
          </a:prstGeom>
        </p:spPr>
      </p:pic>
      <p:pic>
        <p:nvPicPr>
          <p:cNvPr id="15" name="Graphic 14">
            <a:extLst>
              <a:ext uri="{FF2B5EF4-FFF2-40B4-BE49-F238E27FC236}">
                <a16:creationId xmlns:a16="http://schemas.microsoft.com/office/drawing/2014/main" id="{E1B36B78-C2DC-A743-88A6-A778F4A83397}"/>
              </a:ext>
            </a:extLst>
          </p:cNvPr>
          <p:cNvPicPr>
            <a:picLocks noChangeAspect="1"/>
          </p:cNvPicPr>
          <p:nvPr userDrawn="1"/>
        </p:nvPicPr>
        <p:blipFill>
          <a:blip r:embed="rId10">
            <a:extLst>
              <a:ext uri="{96DAC541-7B7A-43D3-8B79-37D633B846F1}">
                <asvg:svgBlip xmlns:asvg="http://schemas.microsoft.com/office/drawing/2016/SVG/main" xmlns="" r:embed="rId11"/>
              </a:ext>
            </a:extLst>
          </a:blip>
          <a:srcRect/>
          <a:stretch/>
        </p:blipFill>
        <p:spPr>
          <a:xfrm>
            <a:off x="10830808" y="5870354"/>
            <a:ext cx="679918" cy="610940"/>
          </a:xfrm>
          <a:prstGeom prst="rect">
            <a:avLst/>
          </a:prstGeom>
        </p:spPr>
      </p:pic>
      <p:sp>
        <p:nvSpPr>
          <p:cNvPr id="16" name="Slide Number Placeholder 5">
            <a:extLst>
              <a:ext uri="{FF2B5EF4-FFF2-40B4-BE49-F238E27FC236}">
                <a16:creationId xmlns:a16="http://schemas.microsoft.com/office/drawing/2014/main" id="{76395A78-B289-6B41-BC17-17C7AE9277EF}"/>
              </a:ext>
            </a:extLst>
          </p:cNvPr>
          <p:cNvSpPr txBox="1">
            <a:spLocks/>
          </p:cNvSpPr>
          <p:nvPr userDrawn="1"/>
        </p:nvSpPr>
        <p:spPr>
          <a:xfrm>
            <a:off x="680720" y="6236619"/>
            <a:ext cx="679918" cy="365125"/>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rgbClr val="2D2D2C"/>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DF2FE-5FC5-3247-A0CD-A64D842A61A9}" type="slidenum">
              <a:rPr lang="en-US" sz="1400" b="1" smtClean="0"/>
              <a:pPr/>
              <a:t>‹#›</a:t>
            </a:fld>
            <a:endParaRPr lang="en-US" sz="1400" b="1" dirty="0"/>
          </a:p>
        </p:txBody>
      </p:sp>
      <p:sp>
        <p:nvSpPr>
          <p:cNvPr id="11" name="TextBox 10">
            <a:extLst>
              <a:ext uri="{FF2B5EF4-FFF2-40B4-BE49-F238E27FC236}">
                <a16:creationId xmlns:a16="http://schemas.microsoft.com/office/drawing/2014/main" id="{E7FA25EA-3AE2-FE43-8300-4DB6E9A37059}"/>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
        <p:nvSpPr>
          <p:cNvPr id="14" name="TextBox 13">
            <a:extLst>
              <a:ext uri="{FF2B5EF4-FFF2-40B4-BE49-F238E27FC236}">
                <a16:creationId xmlns:a16="http://schemas.microsoft.com/office/drawing/2014/main" id="{208EA3A6-8010-E441-BE76-B309F64D0C3E}"/>
              </a:ext>
            </a:extLst>
          </p:cNvPr>
          <p:cNvSpPr txBox="1"/>
          <p:nvPr userDrawn="1"/>
        </p:nvSpPr>
        <p:spPr>
          <a:xfrm>
            <a:off x="4184553" y="2567180"/>
            <a:ext cx="3781244" cy="733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InvestNI.com</a:t>
            </a:r>
            <a:endParaRPr lang="en-GB" dirty="0">
              <a:solidFill>
                <a:schemeClr val="bg1"/>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dirty="0" err="1">
                <a:solidFill>
                  <a:schemeClr val="bg1"/>
                </a:solidFill>
              </a:rPr>
              <a:t>invest@investni.com</a:t>
            </a:r>
            <a:endParaRPr lang="en-US" dirty="0">
              <a:solidFill>
                <a:schemeClr val="bg1"/>
              </a:solidFill>
            </a:endParaRPr>
          </a:p>
        </p:txBody>
      </p:sp>
    </p:spTree>
    <p:extLst>
      <p:ext uri="{BB962C8B-B14F-4D97-AF65-F5344CB8AC3E}">
        <p14:creationId xmlns:p14="http://schemas.microsoft.com/office/powerpoint/2010/main" val="36116627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White Hex/Bright Blue Corner">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 Placeholder 87">
            <a:extLst>
              <a:ext uri="{FF2B5EF4-FFF2-40B4-BE49-F238E27FC236}">
                <a16:creationId xmlns:a16="http://schemas.microsoft.com/office/drawing/2014/main" id="{2BA2878B-8557-8447-AB35-B5CCDEFD1EF0}"/>
              </a:ext>
            </a:extLst>
          </p:cNvPr>
          <p:cNvSpPr>
            <a:spLocks noGrp="1"/>
          </p:cNvSpPr>
          <p:nvPr>
            <p:ph type="body" sz="quarter" idx="10" hasCustomPrompt="1"/>
          </p:nvPr>
        </p:nvSpPr>
        <p:spPr>
          <a:xfrm>
            <a:off x="680720" y="1838301"/>
            <a:ext cx="7469366" cy="550903"/>
          </a:xfrm>
        </p:spPr>
        <p:txBody>
          <a:bodyPr lIns="0" tIns="0" rIns="0" bIns="0">
            <a:normAutofit/>
          </a:bodyPr>
          <a:lstStyle>
            <a:lvl1pPr marL="0" indent="0">
              <a:lnSpc>
                <a:spcPct val="100000"/>
              </a:lnSpc>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cxnSp>
        <p:nvCxnSpPr>
          <p:cNvPr id="10" name="Straight Connector 9">
            <a:extLst>
              <a:ext uri="{FF2B5EF4-FFF2-40B4-BE49-F238E27FC236}">
                <a16:creationId xmlns:a16="http://schemas.microsoft.com/office/drawing/2014/main" id="{1B769B30-95B6-0441-8919-E0EEB8719D37}"/>
              </a:ext>
            </a:extLst>
          </p:cNvPr>
          <p:cNvCxnSpPr>
            <a:cxnSpLocks/>
          </p:cNvCxnSpPr>
          <p:nvPr userDrawn="1"/>
        </p:nvCxnSpPr>
        <p:spPr>
          <a:xfrm>
            <a:off x="680720" y="2528705"/>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87">
            <a:extLst>
              <a:ext uri="{FF2B5EF4-FFF2-40B4-BE49-F238E27FC236}">
                <a16:creationId xmlns:a16="http://schemas.microsoft.com/office/drawing/2014/main" id="{3890C262-40B1-8848-A1A5-47A11DCE9B41}"/>
              </a:ext>
            </a:extLst>
          </p:cNvPr>
          <p:cNvSpPr>
            <a:spLocks noGrp="1"/>
          </p:cNvSpPr>
          <p:nvPr>
            <p:ph type="body" sz="quarter" idx="13" hasCustomPrompt="1"/>
          </p:nvPr>
        </p:nvSpPr>
        <p:spPr>
          <a:xfrm>
            <a:off x="680720" y="2668204"/>
            <a:ext cx="7469366" cy="284859"/>
          </a:xfrm>
        </p:spPr>
        <p:txBody>
          <a:bodyPr lIns="0" tIns="0" rIns="0" bIns="0">
            <a:noAutofit/>
          </a:bodyPr>
          <a:lstStyle>
            <a:lvl1pPr marL="0" indent="0">
              <a:lnSpc>
                <a:spcPct val="100000"/>
              </a:lnSpc>
              <a:buNone/>
              <a:defRPr sz="2400" baseline="0">
                <a:solidFill>
                  <a:srgbClr val="2D2D2C"/>
                </a:solidFill>
                <a:latin typeface="Arial" panose="020B0604020202020204" pitchFamily="34" charset="0"/>
              </a:defRPr>
            </a:lvl1pPr>
          </a:lstStyle>
          <a:p>
            <a:pPr lvl="0"/>
            <a:r>
              <a:rPr lang="en-GB" dirty="0"/>
              <a:t>Subtitle</a:t>
            </a:r>
            <a:endParaRPr lang="en-US" dirty="0"/>
          </a:p>
        </p:txBody>
      </p:sp>
      <p:pic>
        <p:nvPicPr>
          <p:cNvPr id="9" name="Graphic 8">
            <a:extLst>
              <a:ext uri="{FF2B5EF4-FFF2-40B4-BE49-F238E27FC236}">
                <a16:creationId xmlns:a16="http://schemas.microsoft.com/office/drawing/2014/main" id="{CDC8C12F-89A2-0349-8B95-8F0790A147C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26944" y="2528705"/>
            <a:ext cx="22972880" cy="12922245"/>
          </a:xfrm>
          <a:prstGeom prst="rect">
            <a:avLst/>
          </a:prstGeom>
        </p:spPr>
      </p:pic>
      <p:pic>
        <p:nvPicPr>
          <p:cNvPr id="18" name="Graphic 17">
            <a:extLst>
              <a:ext uri="{FF2B5EF4-FFF2-40B4-BE49-F238E27FC236}">
                <a16:creationId xmlns:a16="http://schemas.microsoft.com/office/drawing/2014/main" id="{3BBF279B-B9D6-B046-BB73-FC9D92454C76}"/>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10830808" y="5870354"/>
            <a:ext cx="679918" cy="610940"/>
          </a:xfrm>
          <a:prstGeom prst="rect">
            <a:avLst/>
          </a:prstGeom>
        </p:spPr>
      </p:pic>
      <p:sp>
        <p:nvSpPr>
          <p:cNvPr id="13" name="TextBox 12">
            <a:extLst>
              <a:ext uri="{FF2B5EF4-FFF2-40B4-BE49-F238E27FC236}">
                <a16:creationId xmlns:a16="http://schemas.microsoft.com/office/drawing/2014/main" id="{9F3B8E16-6BB8-6A49-B318-261D6C3AF52F}"/>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spTree>
    <p:extLst>
      <p:ext uri="{BB962C8B-B14F-4D97-AF65-F5344CB8AC3E}">
        <p14:creationId xmlns:p14="http://schemas.microsoft.com/office/powerpoint/2010/main" val="388203681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White Hex/Bright Green Corner">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769B30-95B6-0441-8919-E0EEB8719D37}"/>
              </a:ext>
            </a:extLst>
          </p:cNvPr>
          <p:cNvCxnSpPr>
            <a:cxnSpLocks/>
          </p:cNvCxnSpPr>
          <p:nvPr userDrawn="1"/>
        </p:nvCxnSpPr>
        <p:spPr>
          <a:xfrm>
            <a:off x="680720" y="2528705"/>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DC8C12F-89A2-0349-8B95-8F0790A147C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26944" y="2528705"/>
            <a:ext cx="22972880" cy="12922245"/>
          </a:xfrm>
          <a:prstGeom prst="rect">
            <a:avLst/>
          </a:prstGeom>
        </p:spPr>
      </p:pic>
      <p:sp>
        <p:nvSpPr>
          <p:cNvPr id="13" name="Text Placeholder 87">
            <a:extLst>
              <a:ext uri="{FF2B5EF4-FFF2-40B4-BE49-F238E27FC236}">
                <a16:creationId xmlns:a16="http://schemas.microsoft.com/office/drawing/2014/main" id="{93A67A01-4BEA-4043-AC54-C99820E66087}"/>
              </a:ext>
            </a:extLst>
          </p:cNvPr>
          <p:cNvSpPr>
            <a:spLocks noGrp="1"/>
          </p:cNvSpPr>
          <p:nvPr>
            <p:ph type="body" sz="quarter" idx="10" hasCustomPrompt="1"/>
          </p:nvPr>
        </p:nvSpPr>
        <p:spPr>
          <a:xfrm>
            <a:off x="680720" y="1838301"/>
            <a:ext cx="7469366" cy="550903"/>
          </a:xfrm>
        </p:spPr>
        <p:txBody>
          <a:bodyPr lIns="0" tIns="0" rIns="0" bIns="0">
            <a:normAutofit/>
          </a:bodyPr>
          <a:lstStyle>
            <a:lvl1pPr marL="0" indent="0">
              <a:lnSpc>
                <a:spcPct val="100000"/>
              </a:lnSpc>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sp>
        <p:nvSpPr>
          <p:cNvPr id="15" name="Text Placeholder 87">
            <a:extLst>
              <a:ext uri="{FF2B5EF4-FFF2-40B4-BE49-F238E27FC236}">
                <a16:creationId xmlns:a16="http://schemas.microsoft.com/office/drawing/2014/main" id="{50158C3B-7E99-194B-A4C6-5ACEB5B52E60}"/>
              </a:ext>
            </a:extLst>
          </p:cNvPr>
          <p:cNvSpPr>
            <a:spLocks noGrp="1"/>
          </p:cNvSpPr>
          <p:nvPr>
            <p:ph type="body" sz="quarter" idx="13" hasCustomPrompt="1"/>
          </p:nvPr>
        </p:nvSpPr>
        <p:spPr>
          <a:xfrm>
            <a:off x="680720" y="2668204"/>
            <a:ext cx="7469366" cy="284859"/>
          </a:xfrm>
        </p:spPr>
        <p:txBody>
          <a:bodyPr lIns="0" tIns="0" rIns="0" bIns="0">
            <a:noAutofit/>
          </a:bodyPr>
          <a:lstStyle>
            <a:lvl1pPr marL="0" indent="0">
              <a:lnSpc>
                <a:spcPct val="100000"/>
              </a:lnSpc>
              <a:buNone/>
              <a:defRPr sz="2400" baseline="0">
                <a:solidFill>
                  <a:srgbClr val="2D2D2C"/>
                </a:solidFill>
                <a:latin typeface="Arial" panose="020B0604020202020204" pitchFamily="34" charset="0"/>
              </a:defRPr>
            </a:lvl1pPr>
          </a:lstStyle>
          <a:p>
            <a:pPr lvl="0"/>
            <a:r>
              <a:rPr lang="en-GB" dirty="0"/>
              <a:t>Subtitle</a:t>
            </a:r>
            <a:endParaRPr lang="en-US" dirty="0"/>
          </a:p>
        </p:txBody>
      </p:sp>
      <p:pic>
        <p:nvPicPr>
          <p:cNvPr id="17" name="Graphic 16">
            <a:extLst>
              <a:ext uri="{FF2B5EF4-FFF2-40B4-BE49-F238E27FC236}">
                <a16:creationId xmlns:a16="http://schemas.microsoft.com/office/drawing/2014/main" id="{3E4CF0A9-273E-4A46-88EA-023A8F2DDA49}"/>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10830808" y="5870354"/>
            <a:ext cx="679918" cy="610940"/>
          </a:xfrm>
          <a:prstGeom prst="rect">
            <a:avLst/>
          </a:prstGeom>
        </p:spPr>
      </p:pic>
      <p:sp>
        <p:nvSpPr>
          <p:cNvPr id="12" name="TextBox 11">
            <a:extLst>
              <a:ext uri="{FF2B5EF4-FFF2-40B4-BE49-F238E27FC236}">
                <a16:creationId xmlns:a16="http://schemas.microsoft.com/office/drawing/2014/main" id="{D2416CCB-87D9-7044-B55E-21F450CB243F}"/>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spTree>
    <p:extLst>
      <p:ext uri="{BB962C8B-B14F-4D97-AF65-F5344CB8AC3E}">
        <p14:creationId xmlns:p14="http://schemas.microsoft.com/office/powerpoint/2010/main" val="7775950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White Hex/Maroon Corner">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1FCDD69-0986-034A-A294-6A8907540298}"/>
              </a:ext>
            </a:extLst>
          </p:cNvPr>
          <p:cNvCxnSpPr>
            <a:cxnSpLocks/>
          </p:cNvCxnSpPr>
          <p:nvPr userDrawn="1"/>
        </p:nvCxnSpPr>
        <p:spPr>
          <a:xfrm>
            <a:off x="680720" y="4227154"/>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769B30-95B6-0441-8919-E0EEB8719D37}"/>
              </a:ext>
            </a:extLst>
          </p:cNvPr>
          <p:cNvCxnSpPr>
            <a:cxnSpLocks/>
          </p:cNvCxnSpPr>
          <p:nvPr userDrawn="1"/>
        </p:nvCxnSpPr>
        <p:spPr>
          <a:xfrm>
            <a:off x="680720" y="2528705"/>
            <a:ext cx="3822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DC8C12F-89A2-0349-8B95-8F0790A147C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26944" y="2528705"/>
            <a:ext cx="22972880" cy="12922245"/>
          </a:xfrm>
          <a:prstGeom prst="rect">
            <a:avLst/>
          </a:prstGeom>
        </p:spPr>
      </p:pic>
      <p:pic>
        <p:nvPicPr>
          <p:cNvPr id="13" name="Graphic 12">
            <a:extLst>
              <a:ext uri="{FF2B5EF4-FFF2-40B4-BE49-F238E27FC236}">
                <a16:creationId xmlns:a16="http://schemas.microsoft.com/office/drawing/2014/main" id="{F1B25BAF-5E7C-F14B-9CB2-24AE889D55BA}"/>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a:stretch/>
        </p:blipFill>
        <p:spPr>
          <a:xfrm>
            <a:off x="10830808" y="5870354"/>
            <a:ext cx="679918" cy="610940"/>
          </a:xfrm>
          <a:prstGeom prst="rect">
            <a:avLst/>
          </a:prstGeom>
        </p:spPr>
      </p:pic>
      <p:sp>
        <p:nvSpPr>
          <p:cNvPr id="14" name="Text Placeholder 87">
            <a:extLst>
              <a:ext uri="{FF2B5EF4-FFF2-40B4-BE49-F238E27FC236}">
                <a16:creationId xmlns:a16="http://schemas.microsoft.com/office/drawing/2014/main" id="{95D606C5-440E-B64B-BAE9-33A7F9C75844}"/>
              </a:ext>
            </a:extLst>
          </p:cNvPr>
          <p:cNvSpPr>
            <a:spLocks noGrp="1"/>
          </p:cNvSpPr>
          <p:nvPr>
            <p:ph type="body" sz="quarter" idx="10" hasCustomPrompt="1"/>
          </p:nvPr>
        </p:nvSpPr>
        <p:spPr>
          <a:xfrm>
            <a:off x="680720" y="1838301"/>
            <a:ext cx="7469366" cy="550903"/>
          </a:xfrm>
        </p:spPr>
        <p:txBody>
          <a:bodyPr lIns="0" tIns="0" rIns="0" bIns="0">
            <a:normAutofit/>
          </a:bodyPr>
          <a:lstStyle>
            <a:lvl1pPr marL="0" indent="0">
              <a:lnSpc>
                <a:spcPct val="100000"/>
              </a:lnSpc>
              <a:buNone/>
              <a:defRPr sz="3400" b="1" baseline="0">
                <a:solidFill>
                  <a:srgbClr val="2D2D2C"/>
                </a:solidFill>
                <a:latin typeface="Arial" panose="020B0604020202020204" pitchFamily="34" charset="0"/>
              </a:defRPr>
            </a:lvl1pPr>
          </a:lstStyle>
          <a:p>
            <a:pPr lvl="0"/>
            <a:r>
              <a:rPr lang="en-GB" dirty="0"/>
              <a:t>Cover Slide Title</a:t>
            </a:r>
            <a:endParaRPr lang="en-US" dirty="0"/>
          </a:p>
        </p:txBody>
      </p:sp>
      <p:sp>
        <p:nvSpPr>
          <p:cNvPr id="15" name="Text Placeholder 87">
            <a:extLst>
              <a:ext uri="{FF2B5EF4-FFF2-40B4-BE49-F238E27FC236}">
                <a16:creationId xmlns:a16="http://schemas.microsoft.com/office/drawing/2014/main" id="{FD279A48-54B0-CB4A-8C5D-62EB314DC7F4}"/>
              </a:ext>
            </a:extLst>
          </p:cNvPr>
          <p:cNvSpPr>
            <a:spLocks noGrp="1"/>
          </p:cNvSpPr>
          <p:nvPr>
            <p:ph type="body" sz="quarter" idx="13" hasCustomPrompt="1"/>
          </p:nvPr>
        </p:nvSpPr>
        <p:spPr>
          <a:xfrm>
            <a:off x="680720" y="2668204"/>
            <a:ext cx="7469366" cy="284859"/>
          </a:xfrm>
        </p:spPr>
        <p:txBody>
          <a:bodyPr lIns="0" tIns="0" rIns="0" bIns="0">
            <a:noAutofit/>
          </a:bodyPr>
          <a:lstStyle>
            <a:lvl1pPr marL="0" indent="0">
              <a:lnSpc>
                <a:spcPct val="100000"/>
              </a:lnSpc>
              <a:buNone/>
              <a:defRPr sz="2400" baseline="0">
                <a:solidFill>
                  <a:srgbClr val="2D2D2C"/>
                </a:solidFill>
                <a:latin typeface="Arial" panose="020B0604020202020204" pitchFamily="34" charset="0"/>
              </a:defRPr>
            </a:lvl1pPr>
          </a:lstStyle>
          <a:p>
            <a:pPr lvl="0"/>
            <a:r>
              <a:rPr lang="en-GB" dirty="0"/>
              <a:t>Subtitle</a:t>
            </a:r>
            <a:endParaRPr lang="en-US" dirty="0"/>
          </a:p>
        </p:txBody>
      </p:sp>
      <p:sp>
        <p:nvSpPr>
          <p:cNvPr id="12" name="TextBox 11">
            <a:extLst>
              <a:ext uri="{FF2B5EF4-FFF2-40B4-BE49-F238E27FC236}">
                <a16:creationId xmlns:a16="http://schemas.microsoft.com/office/drawing/2014/main" id="{BC472BF5-8C86-A740-BB23-3CA201A9320F}"/>
              </a:ext>
            </a:extLst>
          </p:cNvPr>
          <p:cNvSpPr txBox="1"/>
          <p:nvPr userDrawn="1"/>
        </p:nvSpPr>
        <p:spPr>
          <a:xfrm>
            <a:off x="590406" y="4328808"/>
            <a:ext cx="7469367" cy="369332"/>
          </a:xfrm>
          <a:prstGeom prst="rect">
            <a:avLst/>
          </a:prstGeom>
          <a:noFill/>
        </p:spPr>
        <p:txBody>
          <a:bodyPr wrap="square" rtlCol="0">
            <a:spAutoFit/>
          </a:bodyPr>
          <a:lstStyle/>
          <a:p>
            <a:fld id="{E73D0FFD-8C19-E644-8BE5-350E085C07D5}" type="datetime2">
              <a:rPr lang="en-GB" smtClean="0">
                <a:solidFill>
                  <a:schemeClr val="bg1"/>
                </a:solidFill>
                <a:latin typeface="+mn-lt"/>
              </a:rPr>
              <a:t>Thursday, 30 July 2020</a:t>
            </a:fld>
            <a:endParaRPr lang="en-US" dirty="0">
              <a:solidFill>
                <a:schemeClr val="bg1"/>
              </a:solidFill>
              <a:latin typeface="+mn-lt"/>
            </a:endParaRPr>
          </a:p>
        </p:txBody>
      </p:sp>
    </p:spTree>
    <p:extLst>
      <p:ext uri="{BB962C8B-B14F-4D97-AF65-F5344CB8AC3E}">
        <p14:creationId xmlns:p14="http://schemas.microsoft.com/office/powerpoint/2010/main" val="41511778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image" Target="../media/image1.jpg"/><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1.jpg"/><Relationship Id="rId4" Type="http://schemas.openxmlformats.org/officeDocument/2006/relationships/slideLayout" Target="../slideLayouts/slideLayout5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66EBA-9868-FA44-B18F-C11F963D4413}"/>
              </a:ext>
            </a:extLst>
          </p:cNvPr>
          <p:cNvSpPr>
            <a:spLocks noGrp="1"/>
          </p:cNvSpPr>
          <p:nvPr>
            <p:ph type="title"/>
          </p:nvPr>
        </p:nvSpPr>
        <p:spPr>
          <a:xfrm>
            <a:off x="838200" y="360000"/>
            <a:ext cx="10515600" cy="1325563"/>
          </a:xfrm>
          <a:prstGeom prst="rect">
            <a:avLst/>
          </a:prstGeom>
        </p:spPr>
        <p:txBody>
          <a:bodyPr vert="horz" lIns="91440" tIns="45720" rIns="91440" bIns="45720" rtlCol="0" anchor="ctr">
            <a:normAutofit/>
          </a:bodyPr>
          <a:lstStyle/>
          <a:p>
            <a:r>
              <a:rPr lang="en-GB" dirty="0"/>
              <a:t>Cover Slides</a:t>
            </a:r>
            <a:endParaRPr lang="en-US" dirty="0"/>
          </a:p>
        </p:txBody>
      </p:sp>
      <p:sp>
        <p:nvSpPr>
          <p:cNvPr id="3" name="Text Placeholder 2">
            <a:extLst>
              <a:ext uri="{FF2B5EF4-FFF2-40B4-BE49-F238E27FC236}">
                <a16:creationId xmlns:a16="http://schemas.microsoft.com/office/drawing/2014/main" id="{3620FF88-2024-6F44-8DEE-3DBBAB4AF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93700259"/>
      </p:ext>
    </p:extLst>
  </p:cSld>
  <p:clrMap bg1="lt1" tx1="dk1" bg2="lt2" tx2="dk2" accent1="accent1" accent2="accent2" accent3="accent3" accent4="accent4" accent5="accent5" accent6="accent6" hlink="hlink" folHlink="folHlink"/>
  <p:sldLayoutIdLst>
    <p:sldLayoutId id="2147484134" r:id="rId1"/>
    <p:sldLayoutId id="2147483661" r:id="rId2"/>
    <p:sldLayoutId id="2147484029" r:id="rId3"/>
    <p:sldLayoutId id="2147484030" r:id="rId4"/>
    <p:sldLayoutId id="2147484038" r:id="rId5"/>
    <p:sldLayoutId id="2147484106" r:id="rId6"/>
    <p:sldLayoutId id="2147484024" r:id="rId7"/>
    <p:sldLayoutId id="2147483665" r:id="rId8"/>
    <p:sldLayoutId id="2147484031" r:id="rId9"/>
    <p:sldLayoutId id="2147484037" r:id="rId10"/>
    <p:sldLayoutId id="2147484107" r:id="rId11"/>
    <p:sldLayoutId id="2147484132" r:id="rId12"/>
  </p:sldLayoutIdLst>
  <p:transition>
    <p:fade/>
  </p:transition>
  <p:hf sldNum="0" hdr="0" dt="0"/>
  <p:txStyles>
    <p:titleStyle>
      <a:lvl1pPr algn="l"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14"/>
        </a:buBlip>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14"/>
        </a:buBlip>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14"/>
        </a:buBlip>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14"/>
        </a:buBlip>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66EBA-9868-FA44-B18F-C11F963D4413}"/>
              </a:ext>
            </a:extLst>
          </p:cNvPr>
          <p:cNvSpPr>
            <a:spLocks noGrp="1"/>
          </p:cNvSpPr>
          <p:nvPr>
            <p:ph type="title"/>
          </p:nvPr>
        </p:nvSpPr>
        <p:spPr>
          <a:xfrm>
            <a:off x="838200" y="360000"/>
            <a:ext cx="10515600" cy="1325563"/>
          </a:xfrm>
          <a:prstGeom prst="rect">
            <a:avLst/>
          </a:prstGeom>
        </p:spPr>
        <p:txBody>
          <a:bodyPr vert="horz" lIns="91440" tIns="45720" rIns="91440" bIns="45720" rtlCol="0" anchor="ctr">
            <a:normAutofit/>
          </a:bodyPr>
          <a:lstStyle/>
          <a:p>
            <a:r>
              <a:rPr lang="en-GB" dirty="0"/>
              <a:t>Title Slides</a:t>
            </a:r>
            <a:endParaRPr lang="en-US" dirty="0"/>
          </a:p>
        </p:txBody>
      </p:sp>
      <p:sp>
        <p:nvSpPr>
          <p:cNvPr id="3" name="Text Placeholder 2">
            <a:extLst>
              <a:ext uri="{FF2B5EF4-FFF2-40B4-BE49-F238E27FC236}">
                <a16:creationId xmlns:a16="http://schemas.microsoft.com/office/drawing/2014/main" id="{3620FF88-2024-6F44-8DEE-3DBBAB4AF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Box 5">
            <a:extLst>
              <a:ext uri="{FF2B5EF4-FFF2-40B4-BE49-F238E27FC236}">
                <a16:creationId xmlns:a16="http://schemas.microsoft.com/office/drawing/2014/main" id="{D0ABAEA2-05E3-6C4D-8D11-63B0FC1F4A53}"/>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tx1">
                    <a:lumMod val="75000"/>
                    <a:lumOff val="25000"/>
                  </a:schemeClr>
                </a:solidFill>
              </a:rPr>
              <a:t>30/07/2020</a:t>
            </a:fld>
            <a:endParaRPr lang="en-US" sz="1400" dirty="0">
              <a:solidFill>
                <a:schemeClr val="tx1">
                  <a:lumMod val="75000"/>
                  <a:lumOff val="25000"/>
                </a:schemeClr>
              </a:solidFill>
            </a:endParaRPr>
          </a:p>
        </p:txBody>
      </p:sp>
    </p:spTree>
    <p:extLst>
      <p:ext uri="{BB962C8B-B14F-4D97-AF65-F5344CB8AC3E}">
        <p14:creationId xmlns:p14="http://schemas.microsoft.com/office/powerpoint/2010/main" val="2072111806"/>
      </p:ext>
    </p:extLst>
  </p:cSld>
  <p:clrMap bg1="lt1" tx1="dk1" bg2="lt2" tx2="dk2" accent1="accent1" accent2="accent2" accent3="accent3" accent4="accent4" accent5="accent5" accent6="accent6" hlink="hlink" folHlink="folHlink"/>
  <p:sldLayoutIdLst>
    <p:sldLayoutId id="2147484100" r:id="rId1"/>
    <p:sldLayoutId id="2147484137" r:id="rId2"/>
    <p:sldLayoutId id="2147483985" r:id="rId3"/>
    <p:sldLayoutId id="2147484109" r:id="rId4"/>
    <p:sldLayoutId id="2147484040" r:id="rId5"/>
    <p:sldLayoutId id="2147484110" r:id="rId6"/>
    <p:sldLayoutId id="2147484063" r:id="rId7"/>
    <p:sldLayoutId id="2147484111" r:id="rId8"/>
    <p:sldLayoutId id="2147484065" r:id="rId9"/>
    <p:sldLayoutId id="2147484041" r:id="rId10"/>
    <p:sldLayoutId id="2147484066" r:id="rId11"/>
    <p:sldLayoutId id="2147484115" r:id="rId12"/>
    <p:sldLayoutId id="2147484119" r:id="rId13"/>
    <p:sldLayoutId id="2147484135" r:id="rId14"/>
    <p:sldLayoutId id="2147484133" r:id="rId15"/>
    <p:sldLayoutId id="2147484116" r:id="rId16"/>
    <p:sldLayoutId id="2147484118" r:id="rId17"/>
    <p:sldLayoutId id="2147484136" r:id="rId18"/>
    <p:sldLayoutId id="2147483988" r:id="rId19"/>
    <p:sldLayoutId id="2147484120" r:id="rId20"/>
    <p:sldLayoutId id="2147484043" r:id="rId21"/>
    <p:sldLayoutId id="2147484121" r:id="rId22"/>
    <p:sldLayoutId id="2147484069" r:id="rId23"/>
    <p:sldLayoutId id="2147484122" r:id="rId24"/>
    <p:sldLayoutId id="2147484126" r:id="rId25"/>
    <p:sldLayoutId id="2147483989" r:id="rId26"/>
    <p:sldLayoutId id="2147484044" r:id="rId27"/>
    <p:sldLayoutId id="2147484070" r:id="rId28"/>
    <p:sldLayoutId id="2147484025" r:id="rId29"/>
    <p:sldLayoutId id="2147484123" r:id="rId30"/>
    <p:sldLayoutId id="2147484045" r:id="rId31"/>
    <p:sldLayoutId id="2147484124" r:id="rId32"/>
    <p:sldLayoutId id="2147484071" r:id="rId33"/>
    <p:sldLayoutId id="2147484125" r:id="rId34"/>
  </p:sldLayoutIdLst>
  <p:transition>
    <p:fade/>
  </p:transition>
  <p:hf sldNum="0" hdr="0" dt="0"/>
  <p:txStyles>
    <p:titleStyle>
      <a:lvl1pPr algn="l" defTabSz="914400" rtl="0" eaLnBrk="1" latinLnBrk="0" hangingPunct="1">
        <a:lnSpc>
          <a:spcPct val="90000"/>
        </a:lnSpc>
        <a:spcBef>
          <a:spcPct val="0"/>
        </a:spcBef>
        <a:buNone/>
        <a:defRPr sz="360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36"/>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6"/>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6"/>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6"/>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66EBA-9868-FA44-B18F-C11F963D4413}"/>
              </a:ext>
            </a:extLst>
          </p:cNvPr>
          <p:cNvSpPr>
            <a:spLocks noGrp="1"/>
          </p:cNvSpPr>
          <p:nvPr>
            <p:ph type="title"/>
          </p:nvPr>
        </p:nvSpPr>
        <p:spPr>
          <a:xfrm>
            <a:off x="838200" y="360000"/>
            <a:ext cx="10515600" cy="1325563"/>
          </a:xfrm>
          <a:prstGeom prst="rect">
            <a:avLst/>
          </a:prstGeom>
        </p:spPr>
        <p:txBody>
          <a:bodyPr vert="horz" lIns="91440" tIns="45720" rIns="91440" bIns="45720" rtlCol="0" anchor="ctr">
            <a:normAutofit/>
          </a:bodyPr>
          <a:lstStyle/>
          <a:p>
            <a:r>
              <a:rPr lang="en-GB" dirty="0"/>
              <a:t>Table and Graph Slides</a:t>
            </a:r>
            <a:endParaRPr lang="en-US" dirty="0"/>
          </a:p>
        </p:txBody>
      </p:sp>
      <p:sp>
        <p:nvSpPr>
          <p:cNvPr id="3" name="Text Placeholder 2">
            <a:extLst>
              <a:ext uri="{FF2B5EF4-FFF2-40B4-BE49-F238E27FC236}">
                <a16:creationId xmlns:a16="http://schemas.microsoft.com/office/drawing/2014/main" id="{3620FF88-2024-6F44-8DEE-3DBBAB4AF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09EF91C-7570-1345-B555-378FD915EC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C4DF2FE-5FC5-3247-A0CD-A64D842A61A9}" type="slidenum">
              <a:rPr lang="en-US" smtClean="0"/>
              <a:pPr/>
              <a:t>‹#›</a:t>
            </a:fld>
            <a:endParaRPr lang="en-US" dirty="0"/>
          </a:p>
        </p:txBody>
      </p:sp>
      <p:sp>
        <p:nvSpPr>
          <p:cNvPr id="5" name="TextBox 4">
            <a:extLst>
              <a:ext uri="{FF2B5EF4-FFF2-40B4-BE49-F238E27FC236}">
                <a16:creationId xmlns:a16="http://schemas.microsoft.com/office/drawing/2014/main" id="{2FEE2EDF-E68A-0E47-B716-923688C51C1B}"/>
              </a:ext>
            </a:extLst>
          </p:cNvPr>
          <p:cNvSpPr txBox="1"/>
          <p:nvPr userDrawn="1"/>
        </p:nvSpPr>
        <p:spPr>
          <a:xfrm>
            <a:off x="4038600" y="6271200"/>
            <a:ext cx="4114799" cy="307777"/>
          </a:xfrm>
          <a:prstGeom prst="rect">
            <a:avLst/>
          </a:prstGeom>
          <a:noFill/>
        </p:spPr>
        <p:txBody>
          <a:bodyPr wrap="square" rtlCol="0">
            <a:spAutoFit/>
          </a:bodyPr>
          <a:lstStyle/>
          <a:p>
            <a:pPr algn="ctr"/>
            <a:fld id="{AF18E571-CD29-EC46-8A91-77B7E08C75ED}"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2043838052"/>
      </p:ext>
    </p:extLst>
  </p:cSld>
  <p:clrMap bg1="lt1" tx1="dk1" bg2="lt2" tx2="dk2" accent1="accent1" accent2="accent2" accent3="accent3" accent4="accent4" accent5="accent5" accent6="accent6" hlink="hlink" folHlink="folHlink"/>
  <p:sldLayoutIdLst>
    <p:sldLayoutId id="2147483693" r:id="rId1"/>
    <p:sldLayoutId id="2147484074" r:id="rId2"/>
    <p:sldLayoutId id="2147484128" r:id="rId3"/>
    <p:sldLayoutId id="2147484077" r:id="rId4"/>
    <p:sldLayoutId id="2147484117" r:id="rId5"/>
    <p:sldLayoutId id="2147484078" r:id="rId6"/>
    <p:sldLayoutId id="2147484080" r:id="rId7"/>
  </p:sldLayoutIdLst>
  <p:transition>
    <p:fade/>
  </p:transition>
  <p:hf sldNum="0" hdr="0" dt="0"/>
  <p:txStyles>
    <p:titleStyle>
      <a:lvl1pPr algn="l"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Tx/>
        <a:buBlip>
          <a:blip r:embed="rId9"/>
        </a:buBlip>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SzPct val="80000"/>
        <a:buFontTx/>
        <a:buBlip>
          <a:blip r:embed="rId9"/>
        </a:buBlip>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SzPct val="80000"/>
        <a:buFontTx/>
        <a:buBlip>
          <a:blip r:embed="rId9"/>
        </a:buBlip>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SzPct val="80000"/>
        <a:buFontTx/>
        <a:buBlip>
          <a:blip r:embed="rId9"/>
        </a:buBlip>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0FF88-2024-6F44-8DEE-3DBBAB4AF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70FE8AE8-E63B-B84D-9934-AFBC6E5FF3F2}"/>
              </a:ext>
            </a:extLst>
          </p:cNvPr>
          <p:cNvSpPr txBox="1"/>
          <p:nvPr userDrawn="1"/>
        </p:nvSpPr>
        <p:spPr>
          <a:xfrm>
            <a:off x="4038600" y="6271200"/>
            <a:ext cx="4114799" cy="307777"/>
          </a:xfrm>
          <a:prstGeom prst="rect">
            <a:avLst/>
          </a:prstGeom>
          <a:noFill/>
        </p:spPr>
        <p:txBody>
          <a:bodyPr wrap="square" rtlCol="0">
            <a:spAutoFit/>
          </a:bodyPr>
          <a:lstStyle/>
          <a:p>
            <a:pPr algn="ctr"/>
            <a:fld id="{CEB46D8D-89D0-7C49-9215-38628122A2C1}" type="datetime1">
              <a:rPr lang="en-GB" sz="1400" smtClean="0">
                <a:solidFill>
                  <a:schemeClr val="bg1">
                    <a:lumMod val="75000"/>
                    <a:lumOff val="25000"/>
                  </a:schemeClr>
                </a:solidFill>
              </a:rPr>
              <a:t>30/07/2020</a:t>
            </a:fld>
            <a:endParaRPr lang="en-US" sz="1400" dirty="0">
              <a:solidFill>
                <a:schemeClr val="bg1">
                  <a:lumMod val="75000"/>
                  <a:lumOff val="25000"/>
                </a:schemeClr>
              </a:solidFill>
            </a:endParaRPr>
          </a:p>
        </p:txBody>
      </p:sp>
    </p:spTree>
    <p:extLst>
      <p:ext uri="{BB962C8B-B14F-4D97-AF65-F5344CB8AC3E}">
        <p14:creationId xmlns:p14="http://schemas.microsoft.com/office/powerpoint/2010/main" val="3212708243"/>
      </p:ext>
    </p:extLst>
  </p:cSld>
  <p:clrMap bg1="lt1" tx1="dk1" bg2="lt2" tx2="dk2" accent1="accent1" accent2="accent2" accent3="accent3" accent4="accent4" accent5="accent5" accent6="accent6" hlink="hlink" folHlink="folHlink"/>
  <p:sldLayoutIdLst>
    <p:sldLayoutId id="2147484022" r:id="rId1"/>
    <p:sldLayoutId id="2147484032" r:id="rId2"/>
    <p:sldLayoutId id="2147484033" r:id="rId3"/>
    <p:sldLayoutId id="2147484059" r:id="rId4"/>
    <p:sldLayoutId id="2147484083" r:id="rId5"/>
    <p:sldLayoutId id="2147484034" r:id="rId6"/>
    <p:sldLayoutId id="2147484035" r:id="rId7"/>
    <p:sldLayoutId id="2147484036" r:id="rId8"/>
  </p:sldLayoutIdLst>
  <p:transition>
    <p:fade/>
  </p:transition>
  <p:hf sldNum="0" hdr="0" dt="0"/>
  <p:txStyles>
    <p:titleStyle>
      <a:lvl1pPr algn="l"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10"/>
        </a:buBlip>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10"/>
        </a:buBlip>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10"/>
        </a:buBlip>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10"/>
        </a:buBlip>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1.jpg"/><Relationship Id="rId7"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57.emf"/><Relationship Id="rId5" Type="http://schemas.openxmlformats.org/officeDocument/2006/relationships/image" Target="../media/image53.emf"/><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6.jpeg"/><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60.emf"/><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5.emf"/></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2.emf"/><Relationship Id="rId1" Type="http://schemas.openxmlformats.org/officeDocument/2006/relationships/slideLayout" Target="../slideLayouts/slideLayout13.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8.emf"/><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1.jpg"/><Relationship Id="rId7"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 Id="rId9"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emf"/></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5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F53DB4E-5F2B-5142-823F-1574C396F167}"/>
              </a:ext>
            </a:extLst>
          </p:cNvPr>
          <p:cNvSpPr txBox="1">
            <a:spLocks/>
          </p:cNvSpPr>
          <p:nvPr/>
        </p:nvSpPr>
        <p:spPr>
          <a:xfrm>
            <a:off x="680719" y="3114231"/>
            <a:ext cx="7469367" cy="510270"/>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34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600" dirty="0">
                <a:solidFill>
                  <a:srgbClr val="00B0F0"/>
                </a:solidFill>
                <a:latin typeface="Arial" charset="0"/>
                <a:cs typeface="Arial" charset="0"/>
              </a:rPr>
              <a:t>Daily Management Routines</a:t>
            </a:r>
          </a:p>
        </p:txBody>
      </p:sp>
      <p:sp>
        <p:nvSpPr>
          <p:cNvPr id="7" name="Text Placeholder 2">
            <a:extLst>
              <a:ext uri="{FF2B5EF4-FFF2-40B4-BE49-F238E27FC236}">
                <a16:creationId xmlns:a16="http://schemas.microsoft.com/office/drawing/2014/main" id="{E24997B2-06B6-9746-BE83-A8B88B6EC1A6}"/>
              </a:ext>
            </a:extLst>
          </p:cNvPr>
          <p:cNvSpPr txBox="1">
            <a:spLocks/>
          </p:cNvSpPr>
          <p:nvPr/>
        </p:nvSpPr>
        <p:spPr>
          <a:xfrm>
            <a:off x="680720" y="4491557"/>
            <a:ext cx="7469366" cy="3133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1800" dirty="0">
                <a:solidFill>
                  <a:srgbClr val="132941"/>
                </a:solidFill>
                <a:latin typeface="Arial" charset="0"/>
                <a:cs typeface="Arial" charset="0"/>
              </a:rPr>
              <a:t>David Greer OPEX Coach</a:t>
            </a:r>
          </a:p>
        </p:txBody>
      </p:sp>
    </p:spTree>
    <p:extLst>
      <p:ext uri="{BB962C8B-B14F-4D97-AF65-F5344CB8AC3E}">
        <p14:creationId xmlns:p14="http://schemas.microsoft.com/office/powerpoint/2010/main" val="11121861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b="1" dirty="0">
                <a:solidFill>
                  <a:srgbClr val="44C8F5"/>
                </a:solidFill>
                <a:cs typeface="Arial" panose="020B0604020202020204" pitchFamily="34" charset="0"/>
              </a:rPr>
              <a:t>Tier 2: </a:t>
            </a:r>
            <a:r>
              <a:rPr lang="en-GB" sz="2100" dirty="0">
                <a:cs typeface="Arial" panose="020B0604020202020204" pitchFamily="34" charset="0"/>
              </a:rPr>
              <a:t>Led by supervisor with production</a:t>
            </a:r>
            <a:br>
              <a:rPr lang="en-GB" sz="2100" dirty="0">
                <a:cs typeface="Arial" panose="020B0604020202020204" pitchFamily="34" charset="0"/>
              </a:rPr>
            </a:br>
            <a:r>
              <a:rPr lang="en-GB" sz="2100" dirty="0">
                <a:cs typeface="Arial" panose="020B0604020202020204" pitchFamily="34" charset="0"/>
              </a:rPr>
              <a:t>team leaders and any dedicated support</a:t>
            </a:r>
            <a:br>
              <a:rPr lang="en-GB" sz="2100" dirty="0">
                <a:cs typeface="Arial" panose="020B0604020202020204" pitchFamily="34" charset="0"/>
              </a:rPr>
            </a:br>
            <a:r>
              <a:rPr lang="en-GB" sz="2100" dirty="0">
                <a:cs typeface="Arial" panose="020B0604020202020204" pitchFamily="34" charset="0"/>
              </a:rPr>
              <a:t>group representatives</a:t>
            </a:r>
          </a:p>
          <a:p>
            <a:r>
              <a:rPr lang="en-GB" sz="2100" dirty="0">
                <a:cs typeface="Arial" panose="020B0604020202020204" pitchFamily="34" charset="0"/>
              </a:rPr>
              <a:t>Aggregate of Tier 1 boards for the area</a:t>
            </a:r>
          </a:p>
          <a:p>
            <a:r>
              <a:rPr lang="en-GB" sz="2100" dirty="0">
                <a:cs typeface="Arial" panose="020B0604020202020204" pitchFamily="34" charset="0"/>
              </a:rPr>
              <a:t>Capture of trends in performance</a:t>
            </a:r>
          </a:p>
          <a:p>
            <a:r>
              <a:rPr lang="en-GB" sz="2100" dirty="0">
                <a:cs typeface="Arial" panose="020B0604020202020204" pitchFamily="34" charset="0"/>
              </a:rPr>
              <a:t>1</a:t>
            </a:r>
            <a:r>
              <a:rPr lang="en-GB" sz="2100" baseline="30000" dirty="0">
                <a:cs typeface="Arial" panose="020B0604020202020204" pitchFamily="34" charset="0"/>
              </a:rPr>
              <a:t>st</a:t>
            </a:r>
            <a:r>
              <a:rPr lang="en-GB" sz="2100" dirty="0">
                <a:cs typeface="Arial" panose="020B0604020202020204" pitchFamily="34" charset="0"/>
              </a:rPr>
              <a:t> escalation point of issues that</a:t>
            </a:r>
            <a:br>
              <a:rPr lang="en-GB" sz="2100" dirty="0">
                <a:cs typeface="Arial" panose="020B0604020202020204" pitchFamily="34" charset="0"/>
              </a:rPr>
            </a:br>
            <a:r>
              <a:rPr lang="en-GB" sz="2100" dirty="0">
                <a:cs typeface="Arial" panose="020B0604020202020204" pitchFamily="34" charset="0"/>
              </a:rPr>
              <a:t>cannot be resolved by team</a:t>
            </a:r>
          </a:p>
          <a:p>
            <a:r>
              <a:rPr lang="en-GB" sz="2100" dirty="0">
                <a:solidFill>
                  <a:srgbClr val="182E11"/>
                </a:solidFill>
                <a:cs typeface="Arial" panose="020B0604020202020204" pitchFamily="34" charset="0"/>
              </a:rPr>
              <a:t>Focus: </a:t>
            </a:r>
            <a:r>
              <a:rPr lang="en-GB" sz="2100" b="1" dirty="0">
                <a:solidFill>
                  <a:srgbClr val="44C8F5"/>
                </a:solidFill>
                <a:cs typeface="Arial" panose="020B0604020202020204" pitchFamily="34" charset="0"/>
              </a:rPr>
              <a:t>Problem Solving</a:t>
            </a:r>
          </a:p>
          <a:p>
            <a:endParaRPr lang="en-US" sz="2000" dirty="0"/>
          </a:p>
        </p:txBody>
      </p:sp>
      <p:pic>
        <p:nvPicPr>
          <p:cNvPr id="8" name="Picture 7">
            <a:extLst>
              <a:ext uri="{FF2B5EF4-FFF2-40B4-BE49-F238E27FC236}">
                <a16:creationId xmlns:a16="http://schemas.microsoft.com/office/drawing/2014/main" id="{1AAAA2AB-601F-7944-B03B-71432F805CF3}"/>
              </a:ext>
            </a:extLst>
          </p:cNvPr>
          <p:cNvPicPr>
            <a:picLocks noChangeAspect="1"/>
          </p:cNvPicPr>
          <p:nvPr/>
        </p:nvPicPr>
        <p:blipFill rotWithShape="1">
          <a:blip r:embed="rId4"/>
          <a:srcRect t="2339" b="4762"/>
          <a:stretch/>
        </p:blipFill>
        <p:spPr>
          <a:xfrm>
            <a:off x="6805914" y="1644156"/>
            <a:ext cx="4705644" cy="3569688"/>
          </a:xfrm>
          <a:prstGeom prst="rect">
            <a:avLst/>
          </a:prstGeom>
          <a:ln w="38100">
            <a:noFill/>
          </a:ln>
        </p:spPr>
      </p:pic>
      <p:sp>
        <p:nvSpPr>
          <p:cNvPr id="5" name="Text Placeholder 1">
            <a:extLst>
              <a:ext uri="{FF2B5EF4-FFF2-40B4-BE49-F238E27FC236}">
                <a16:creationId xmlns:a16="http://schemas.microsoft.com/office/drawing/2014/main" id="{0F3B3381-8F31-4B42-89D5-21C01D50EBB4}"/>
              </a:ext>
            </a:extLst>
          </p:cNvPr>
          <p:cNvSpPr txBox="1">
            <a:spLocks/>
          </p:cNvSpPr>
          <p:nvPr/>
        </p:nvSpPr>
        <p:spPr>
          <a:xfrm>
            <a:off x="730620" y="505431"/>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Tier 2 Board </a:t>
            </a:r>
            <a:endParaRPr lang="en-US" dirty="0">
              <a:solidFill>
                <a:srgbClr val="132941"/>
              </a:solidFill>
            </a:endParaRPr>
          </a:p>
        </p:txBody>
      </p:sp>
    </p:spTree>
    <p:extLst>
      <p:ext uri="{BB962C8B-B14F-4D97-AF65-F5344CB8AC3E}">
        <p14:creationId xmlns:p14="http://schemas.microsoft.com/office/powerpoint/2010/main" val="14487281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b="1" dirty="0">
                <a:solidFill>
                  <a:srgbClr val="44C8F5"/>
                </a:solidFill>
                <a:cs typeface="Arial" panose="020B0604020202020204" pitchFamily="34" charset="0"/>
              </a:rPr>
              <a:t>Tier 3: </a:t>
            </a:r>
            <a:r>
              <a:rPr lang="en-GB" sz="2100" dirty="0">
                <a:cs typeface="Arial" panose="020B0604020202020204" pitchFamily="34" charset="0"/>
              </a:rPr>
              <a:t>Led by Senior Manager with</a:t>
            </a:r>
            <a:br>
              <a:rPr lang="en-GB" sz="2100" dirty="0">
                <a:cs typeface="Arial" panose="020B0604020202020204" pitchFamily="34" charset="0"/>
              </a:rPr>
            </a:br>
            <a:r>
              <a:rPr lang="en-GB" sz="2100" dirty="0">
                <a:cs typeface="Arial" panose="020B0604020202020204" pitchFamily="34" charset="0"/>
              </a:rPr>
              <a:t>cross-functional representation</a:t>
            </a:r>
          </a:p>
          <a:p>
            <a:r>
              <a:rPr lang="en-GB" sz="2100" dirty="0">
                <a:cs typeface="Arial" panose="020B0604020202020204" pitchFamily="34" charset="0"/>
              </a:rPr>
              <a:t>Review of collated daily performance</a:t>
            </a:r>
          </a:p>
          <a:p>
            <a:r>
              <a:rPr lang="en-GB" sz="2100" dirty="0">
                <a:cs typeface="Arial" panose="020B0604020202020204" pitchFamily="34" charset="0"/>
              </a:rPr>
              <a:t>Escalation point for Tier 2 issues</a:t>
            </a:r>
          </a:p>
          <a:p>
            <a:r>
              <a:rPr lang="en-GB" sz="2100" dirty="0">
                <a:cs typeface="Arial" panose="020B0604020202020204" pitchFamily="34" charset="0"/>
              </a:rPr>
              <a:t>Big 3 progress and actions</a:t>
            </a:r>
          </a:p>
          <a:p>
            <a:r>
              <a:rPr lang="en-GB" sz="2100" dirty="0">
                <a:solidFill>
                  <a:srgbClr val="182E11"/>
                </a:solidFill>
                <a:cs typeface="Arial" panose="020B0604020202020204" pitchFamily="34" charset="0"/>
              </a:rPr>
              <a:t>The focus is on the </a:t>
            </a:r>
            <a:r>
              <a:rPr lang="en-GB" sz="2100" b="1" dirty="0">
                <a:solidFill>
                  <a:srgbClr val="44C8F5"/>
                </a:solidFill>
                <a:cs typeface="Arial" panose="020B0604020202020204" pitchFamily="34" charset="0"/>
              </a:rPr>
              <a:t>business goals</a:t>
            </a:r>
            <a:br>
              <a:rPr lang="en-GB" sz="2100" b="1" dirty="0">
                <a:solidFill>
                  <a:srgbClr val="44C8F5"/>
                </a:solidFill>
                <a:cs typeface="Arial" panose="020B0604020202020204" pitchFamily="34" charset="0"/>
              </a:rPr>
            </a:br>
            <a:r>
              <a:rPr lang="en-GB" sz="2100" dirty="0">
                <a:solidFill>
                  <a:schemeClr val="tx1"/>
                </a:solidFill>
                <a:cs typeface="Arial" panose="020B0604020202020204" pitchFamily="34" charset="0"/>
              </a:rPr>
              <a:t>and</a:t>
            </a:r>
            <a:r>
              <a:rPr lang="en-GB" sz="2100" b="1" dirty="0">
                <a:solidFill>
                  <a:srgbClr val="44C8F5"/>
                </a:solidFill>
                <a:cs typeface="Arial" panose="020B0604020202020204" pitchFamily="34" charset="0"/>
              </a:rPr>
              <a:t> projects </a:t>
            </a:r>
            <a:r>
              <a:rPr lang="en-GB" sz="2100" dirty="0">
                <a:solidFill>
                  <a:schemeClr val="tx1"/>
                </a:solidFill>
                <a:cs typeface="Arial" panose="020B0604020202020204" pitchFamily="34" charset="0"/>
              </a:rPr>
              <a:t>that will deliver them</a:t>
            </a:r>
            <a:endParaRPr lang="en-GB" sz="2100" b="1" dirty="0">
              <a:solidFill>
                <a:srgbClr val="44C8F5"/>
              </a:solidFill>
              <a:cs typeface="Arial" panose="020B0604020202020204" pitchFamily="34" charset="0"/>
            </a:endParaRPr>
          </a:p>
          <a:p>
            <a:endParaRPr lang="en-US" sz="2000" dirty="0"/>
          </a:p>
        </p:txBody>
      </p:sp>
      <p:pic>
        <p:nvPicPr>
          <p:cNvPr id="6" name="Picture 5">
            <a:extLst>
              <a:ext uri="{FF2B5EF4-FFF2-40B4-BE49-F238E27FC236}">
                <a16:creationId xmlns:a16="http://schemas.microsoft.com/office/drawing/2014/main" id="{EDE57AB7-C98A-BE40-B98A-760C4F7D0FB1}"/>
              </a:ext>
            </a:extLst>
          </p:cNvPr>
          <p:cNvPicPr>
            <a:picLocks noChangeAspect="1"/>
          </p:cNvPicPr>
          <p:nvPr/>
        </p:nvPicPr>
        <p:blipFill rotWithShape="1">
          <a:blip r:embed="rId4"/>
          <a:srcRect b="4889"/>
          <a:stretch/>
        </p:blipFill>
        <p:spPr>
          <a:xfrm>
            <a:off x="6805914" y="1644156"/>
            <a:ext cx="4705644" cy="3569688"/>
          </a:xfrm>
          <a:prstGeom prst="rect">
            <a:avLst/>
          </a:prstGeom>
          <a:ln w="38100">
            <a:noFill/>
          </a:ln>
        </p:spPr>
      </p:pic>
      <p:sp>
        <p:nvSpPr>
          <p:cNvPr id="5" name="Text Placeholder 1">
            <a:extLst>
              <a:ext uri="{FF2B5EF4-FFF2-40B4-BE49-F238E27FC236}">
                <a16:creationId xmlns:a16="http://schemas.microsoft.com/office/drawing/2014/main" id="{D7F94123-CD47-AD4B-AC32-E3AC0C07D690}"/>
              </a:ext>
            </a:extLst>
          </p:cNvPr>
          <p:cNvSpPr txBox="1">
            <a:spLocks/>
          </p:cNvSpPr>
          <p:nvPr/>
        </p:nvSpPr>
        <p:spPr>
          <a:xfrm>
            <a:off x="730620" y="505431"/>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Tier 3 Board</a:t>
            </a:r>
            <a:endParaRPr lang="en-US" dirty="0">
              <a:solidFill>
                <a:srgbClr val="132941"/>
              </a:solidFill>
            </a:endParaRPr>
          </a:p>
        </p:txBody>
      </p:sp>
    </p:spTree>
    <p:extLst>
      <p:ext uri="{BB962C8B-B14F-4D97-AF65-F5344CB8AC3E}">
        <p14:creationId xmlns:p14="http://schemas.microsoft.com/office/powerpoint/2010/main" val="41837490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823206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Meet regularly (daily) to ensure customer demand is linked</a:t>
            </a:r>
            <a:br>
              <a:rPr lang="en-GB" sz="2100" dirty="0">
                <a:cs typeface="Arial" panose="020B0604020202020204" pitchFamily="34" charset="0"/>
              </a:rPr>
            </a:br>
            <a:r>
              <a:rPr lang="en-GB" sz="2100" dirty="0">
                <a:cs typeface="Arial" panose="020B0604020202020204" pitchFamily="34" charset="0"/>
              </a:rPr>
              <a:t>to all aspects of the value stream</a:t>
            </a:r>
          </a:p>
          <a:p>
            <a:r>
              <a:rPr lang="en-GB" sz="2100" dirty="0">
                <a:cs typeface="Arial" panose="020B0604020202020204" pitchFamily="34" charset="0"/>
              </a:rPr>
              <a:t>Outside of Tier 3 meeting, but will be informed by the Tier</a:t>
            </a:r>
            <a:br>
              <a:rPr lang="en-GB" sz="2100" dirty="0">
                <a:cs typeface="Arial" panose="020B0604020202020204" pitchFamily="34" charset="0"/>
              </a:rPr>
            </a:br>
            <a:r>
              <a:rPr lang="en-GB" sz="2100" dirty="0">
                <a:cs typeface="Arial" panose="020B0604020202020204" pitchFamily="34" charset="0"/>
              </a:rPr>
              <a:t>process and Big 3</a:t>
            </a:r>
          </a:p>
          <a:p>
            <a:r>
              <a:rPr lang="en-GB" sz="2100" dirty="0">
                <a:cs typeface="Arial" panose="020B0604020202020204" pitchFamily="34" charset="0"/>
              </a:rPr>
              <a:t>The meeting should include</a:t>
            </a:r>
            <a:br>
              <a:rPr lang="en-GB" sz="2100" dirty="0">
                <a:cs typeface="Arial" panose="020B0604020202020204" pitchFamily="34" charset="0"/>
              </a:rPr>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Sales</a:t>
            </a:r>
            <a:r>
              <a:rPr lang="en-GB" sz="1700" dirty="0">
                <a:cs typeface="Arial" panose="020B0604020202020204" pitchFamily="34" charset="0"/>
              </a:rPr>
              <a:t/>
            </a:r>
            <a:br>
              <a:rPr lang="en-GB" sz="1700" dirty="0">
                <a:cs typeface="Arial" panose="020B0604020202020204" pitchFamily="34" charset="0"/>
              </a:rPr>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Procurement</a:t>
            </a:r>
            <a:r>
              <a:rPr lang="en-GB" sz="1700" dirty="0">
                <a:cs typeface="Arial" panose="020B0604020202020204" pitchFamily="34" charset="0"/>
              </a:rPr>
              <a:t/>
            </a:r>
            <a:br>
              <a:rPr lang="en-GB" sz="1700" dirty="0">
                <a:cs typeface="Arial" panose="020B0604020202020204" pitchFamily="34" charset="0"/>
              </a:rPr>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Operations</a:t>
            </a:r>
            <a:br>
              <a:rPr lang="en-GB" sz="1700" dirty="0"/>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Etc.</a:t>
            </a:r>
            <a:endParaRPr lang="en-GB" sz="1700" dirty="0">
              <a:cs typeface="Arial" panose="020B0604020202020204" pitchFamily="34" charset="0"/>
            </a:endParaRPr>
          </a:p>
          <a:p>
            <a:r>
              <a:rPr lang="en-GB" sz="2100" dirty="0">
                <a:cs typeface="Arial" panose="020B0604020202020204" pitchFamily="34" charset="0"/>
              </a:rPr>
              <a:t>The objective is to have a succinct and agreed plan to</a:t>
            </a:r>
            <a:br>
              <a:rPr lang="en-GB" sz="2100" dirty="0">
                <a:cs typeface="Arial" panose="020B0604020202020204" pitchFamily="34" charset="0"/>
              </a:rPr>
            </a:br>
            <a:r>
              <a:rPr lang="en-GB" sz="2100" dirty="0">
                <a:cs typeface="Arial" panose="020B0604020202020204" pitchFamily="34" charset="0"/>
              </a:rPr>
              <a:t>achieve customer value and business goals</a:t>
            </a:r>
          </a:p>
        </p:txBody>
      </p:sp>
      <p:sp>
        <p:nvSpPr>
          <p:cNvPr id="6" name="Text Placeholder 1">
            <a:extLst>
              <a:ext uri="{FF2B5EF4-FFF2-40B4-BE49-F238E27FC236}">
                <a16:creationId xmlns:a16="http://schemas.microsoft.com/office/drawing/2014/main" id="{2DACE3A3-A638-C849-9D26-34189A93563D}"/>
              </a:ext>
            </a:extLst>
          </p:cNvPr>
          <p:cNvSpPr txBox="1">
            <a:spLocks/>
          </p:cNvSpPr>
          <p:nvPr/>
        </p:nvSpPr>
        <p:spPr>
          <a:xfrm>
            <a:off x="730619" y="505430"/>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Cross-functional Planning Meetings</a:t>
            </a:r>
            <a:endParaRPr lang="en-US" dirty="0">
              <a:solidFill>
                <a:srgbClr val="132941"/>
              </a:solidFill>
            </a:endParaRPr>
          </a:p>
        </p:txBody>
      </p:sp>
    </p:spTree>
    <p:extLst>
      <p:ext uri="{BB962C8B-B14F-4D97-AF65-F5344CB8AC3E}">
        <p14:creationId xmlns:p14="http://schemas.microsoft.com/office/powerpoint/2010/main" val="31343750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6B5E46C6-128A-7B4B-850B-9FA6BE430D5F}"/>
              </a:ext>
            </a:extLst>
          </p:cNvPr>
          <p:cNvSpPr txBox="1">
            <a:spLocks/>
          </p:cNvSpPr>
          <p:nvPr/>
        </p:nvSpPr>
        <p:spPr>
          <a:xfrm>
            <a:off x="730619" y="505429"/>
            <a:ext cx="4147590"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Leader Standard Work</a:t>
            </a:r>
            <a:endParaRPr lang="en-US" dirty="0">
              <a:solidFill>
                <a:srgbClr val="132941"/>
              </a:solidFill>
            </a:endParaRPr>
          </a:p>
        </p:txBody>
      </p:sp>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1" y="1834824"/>
            <a:ext cx="4633239"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Document developed for all leaders</a:t>
            </a:r>
          </a:p>
          <a:p>
            <a:r>
              <a:rPr lang="en-US" sz="2100" dirty="0">
                <a:cs typeface="Arial" panose="020B0604020202020204" pitchFamily="34" charset="0"/>
              </a:rPr>
              <a:t>Describes daily tasks required to support the business</a:t>
            </a:r>
          </a:p>
          <a:p>
            <a:r>
              <a:rPr lang="en-GB" sz="2100" dirty="0">
                <a:cs typeface="Arial" panose="020B0604020202020204" pitchFamily="34" charset="0"/>
              </a:rPr>
              <a:t>Document should be carried</a:t>
            </a:r>
            <a:br>
              <a:rPr lang="en-GB" sz="2100" dirty="0">
                <a:cs typeface="Arial" panose="020B0604020202020204" pitchFamily="34" charset="0"/>
              </a:rPr>
            </a:br>
            <a:r>
              <a:rPr lang="en-GB" sz="2100" dirty="0">
                <a:cs typeface="Arial" panose="020B0604020202020204" pitchFamily="34" charset="0"/>
              </a:rPr>
              <a:t>at all times</a:t>
            </a:r>
          </a:p>
          <a:p>
            <a:r>
              <a:rPr lang="en-GB" sz="2100" dirty="0">
                <a:cs typeface="Arial" panose="020B0604020202020204" pitchFamily="34" charset="0"/>
              </a:rPr>
              <a:t>Tasks to be ticked off as completed</a:t>
            </a:r>
          </a:p>
          <a:p>
            <a:r>
              <a:rPr lang="en-GB" sz="2100" dirty="0">
                <a:solidFill>
                  <a:srgbClr val="182E11"/>
                </a:solidFill>
                <a:cs typeface="Arial" panose="020B0604020202020204" pitchFamily="34" charset="0"/>
              </a:rPr>
              <a:t>Completion confirmed visually</a:t>
            </a:r>
            <a:br>
              <a:rPr lang="en-GB" sz="2100" dirty="0">
                <a:solidFill>
                  <a:srgbClr val="182E11"/>
                </a:solidFill>
                <a:cs typeface="Arial" panose="020B0604020202020204" pitchFamily="34" charset="0"/>
              </a:rPr>
            </a:br>
            <a:r>
              <a:rPr lang="en-GB" sz="2100" dirty="0">
                <a:solidFill>
                  <a:srgbClr val="182E11"/>
                </a:solidFill>
                <a:cs typeface="Arial" panose="020B0604020202020204" pitchFamily="34" charset="0"/>
              </a:rPr>
              <a:t>as part of the Tier process</a:t>
            </a:r>
            <a:endParaRPr lang="en-GB" sz="2100" b="1" dirty="0">
              <a:solidFill>
                <a:srgbClr val="44C8F5"/>
              </a:solidFill>
              <a:cs typeface="Arial" panose="020B0604020202020204" pitchFamily="34" charset="0"/>
            </a:endParaRPr>
          </a:p>
          <a:p>
            <a:endParaRPr lang="en-US" sz="2000" dirty="0"/>
          </a:p>
        </p:txBody>
      </p:sp>
      <p:graphicFrame>
        <p:nvGraphicFramePr>
          <p:cNvPr id="4" name="Table 3">
            <a:extLst>
              <a:ext uri="{FF2B5EF4-FFF2-40B4-BE49-F238E27FC236}">
                <a16:creationId xmlns:a16="http://schemas.microsoft.com/office/drawing/2014/main" id="{0F33980E-2498-784E-9F88-08B0D5568DDE}"/>
              </a:ext>
            </a:extLst>
          </p:cNvPr>
          <p:cNvGraphicFramePr>
            <a:graphicFrameLocks noGrp="1"/>
          </p:cNvGraphicFramePr>
          <p:nvPr>
            <p:extLst>
              <p:ext uri="{D42A27DB-BD31-4B8C-83A1-F6EECF244321}">
                <p14:modId xmlns:p14="http://schemas.microsoft.com/office/powerpoint/2010/main" val="2681954160"/>
              </p:ext>
            </p:extLst>
          </p:nvPr>
        </p:nvGraphicFramePr>
        <p:xfrm>
          <a:off x="5892800" y="1629390"/>
          <a:ext cx="5653258" cy="3743464"/>
        </p:xfrm>
        <a:graphic>
          <a:graphicData uri="http://schemas.openxmlformats.org/drawingml/2006/table">
            <a:tbl>
              <a:tblPr firstRow="1" bandRow="1">
                <a:tableStyleId>{0505E3EF-67EA-436B-97B2-0124C06EBD24}</a:tableStyleId>
              </a:tblPr>
              <a:tblGrid>
                <a:gridCol w="287181">
                  <a:extLst>
                    <a:ext uri="{9D8B030D-6E8A-4147-A177-3AD203B41FA5}">
                      <a16:colId xmlns:a16="http://schemas.microsoft.com/office/drawing/2014/main" val="3634889942"/>
                    </a:ext>
                  </a:extLst>
                </a:gridCol>
                <a:gridCol w="287181">
                  <a:extLst>
                    <a:ext uri="{9D8B030D-6E8A-4147-A177-3AD203B41FA5}">
                      <a16:colId xmlns:a16="http://schemas.microsoft.com/office/drawing/2014/main" val="1246580445"/>
                    </a:ext>
                  </a:extLst>
                </a:gridCol>
                <a:gridCol w="287181">
                  <a:extLst>
                    <a:ext uri="{9D8B030D-6E8A-4147-A177-3AD203B41FA5}">
                      <a16:colId xmlns:a16="http://schemas.microsoft.com/office/drawing/2014/main" val="1086599249"/>
                    </a:ext>
                  </a:extLst>
                </a:gridCol>
                <a:gridCol w="287181">
                  <a:extLst>
                    <a:ext uri="{9D8B030D-6E8A-4147-A177-3AD203B41FA5}">
                      <a16:colId xmlns:a16="http://schemas.microsoft.com/office/drawing/2014/main" val="3153038504"/>
                    </a:ext>
                  </a:extLst>
                </a:gridCol>
                <a:gridCol w="287181">
                  <a:extLst>
                    <a:ext uri="{9D8B030D-6E8A-4147-A177-3AD203B41FA5}">
                      <a16:colId xmlns:a16="http://schemas.microsoft.com/office/drawing/2014/main" val="4142859726"/>
                    </a:ext>
                  </a:extLst>
                </a:gridCol>
                <a:gridCol w="502568">
                  <a:extLst>
                    <a:ext uri="{9D8B030D-6E8A-4147-A177-3AD203B41FA5}">
                      <a16:colId xmlns:a16="http://schemas.microsoft.com/office/drawing/2014/main" val="140385538"/>
                    </a:ext>
                  </a:extLst>
                </a:gridCol>
                <a:gridCol w="502568">
                  <a:extLst>
                    <a:ext uri="{9D8B030D-6E8A-4147-A177-3AD203B41FA5}">
                      <a16:colId xmlns:a16="http://schemas.microsoft.com/office/drawing/2014/main" val="770969295"/>
                    </a:ext>
                  </a:extLst>
                </a:gridCol>
                <a:gridCol w="502568">
                  <a:extLst>
                    <a:ext uri="{9D8B030D-6E8A-4147-A177-3AD203B41FA5}">
                      <a16:colId xmlns:a16="http://schemas.microsoft.com/office/drawing/2014/main" val="3848992586"/>
                    </a:ext>
                  </a:extLst>
                </a:gridCol>
                <a:gridCol w="196812">
                  <a:extLst>
                    <a:ext uri="{9D8B030D-6E8A-4147-A177-3AD203B41FA5}">
                      <a16:colId xmlns:a16="http://schemas.microsoft.com/office/drawing/2014/main" val="4046073878"/>
                    </a:ext>
                  </a:extLst>
                </a:gridCol>
                <a:gridCol w="2512837">
                  <a:extLst>
                    <a:ext uri="{9D8B030D-6E8A-4147-A177-3AD203B41FA5}">
                      <a16:colId xmlns:a16="http://schemas.microsoft.com/office/drawing/2014/main" val="2092405189"/>
                    </a:ext>
                  </a:extLst>
                </a:gridCol>
              </a:tblGrid>
              <a:tr h="149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00" b="1" dirty="0">
                          <a:solidFill>
                            <a:schemeClr val="bg1"/>
                          </a:solidFill>
                          <a:latin typeface="Arial" panose="020B0604020202020204" pitchFamily="34" charset="0"/>
                          <a:cs typeface="Arial" panose="020B0604020202020204" pitchFamily="34" charset="0"/>
                        </a:rPr>
                        <a:t>Mon</a:t>
                      </a: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500" dirty="0">
                          <a:solidFill>
                            <a:schemeClr val="bg1"/>
                          </a:solidFill>
                        </a:rPr>
                        <a:t>Tue</a:t>
                      </a: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500" dirty="0">
                          <a:solidFill>
                            <a:schemeClr val="bg1"/>
                          </a:solidFill>
                        </a:rPr>
                        <a:t>Wed</a:t>
                      </a: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500" dirty="0">
                          <a:solidFill>
                            <a:schemeClr val="bg1"/>
                          </a:solidFill>
                        </a:rPr>
                        <a:t>Thur</a:t>
                      </a: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500" dirty="0">
                          <a:solidFill>
                            <a:schemeClr val="bg1"/>
                          </a:solidFill>
                        </a:rPr>
                        <a:t>Fri</a:t>
                      </a: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gridSpan="3">
                  <a:txBody>
                    <a:bodyPr/>
                    <a:lstStyle/>
                    <a:p>
                      <a:pPr algn="l"/>
                      <a:r>
                        <a:rPr lang="en-US" sz="500" b="1" dirty="0">
                          <a:solidFill>
                            <a:schemeClr val="bg1"/>
                          </a:solidFill>
                        </a:rPr>
                        <a:t>Daily Follow-up</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rowSpan="17">
                  <a:txBody>
                    <a:bodyPr/>
                    <a:lstStyle/>
                    <a:p>
                      <a:endParaRPr lang="en-US" sz="500" dirty="0"/>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 dirty="0">
                          <a:solidFill>
                            <a:schemeClr val="bg1"/>
                          </a:solidFill>
                        </a:rPr>
                        <a:t>Notes</a:t>
                      </a:r>
                    </a:p>
                  </a:txBody>
                  <a:tcPr marL="73815" marR="73815"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9525"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extLst>
                  <a:ext uri="{0D108BD9-81ED-4DB2-BD59-A6C34878D82A}">
                    <a16:rowId xmlns:a16="http://schemas.microsoft.com/office/drawing/2014/main" val="3383682487"/>
                  </a:ext>
                </a:extLst>
              </a:tr>
              <a:tr h="149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b="1" dirty="0">
                          <a:solidFill>
                            <a:srgbClr val="44C8F5"/>
                          </a:solidFill>
                        </a:rPr>
                        <a:t>Shift Start Meeting</a:t>
                      </a:r>
                    </a:p>
                  </a:txBody>
                  <a:tcPr marL="88582" marR="88582" marT="44291" marB="4429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Arial" panose="020B0604020202020204" pitchFamily="34" charset="0"/>
                        <a:cs typeface="Arial" panose="020B0604020202020204" pitchFamily="34" charset="0"/>
                      </a:endParaRPr>
                    </a:p>
                  </a:txBody>
                  <a:tcPr marL="96146" marR="96146" marT="48073" marB="48073" anchor="ctr">
                    <a:lnL w="9525" cap="flat" cmpd="sng" algn="ctr">
                      <a:solidFill>
                        <a:srgbClr val="132941"/>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vMerge="1">
                  <a:txBody>
                    <a:bodyPr/>
                    <a:lstStyle/>
                    <a:p>
                      <a:endParaRPr lang="en-US"/>
                    </a:p>
                  </a:txBody>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latin typeface="Arial" panose="020B0604020202020204" pitchFamily="34" charset="0"/>
                          <a:cs typeface="Arial" panose="020B0604020202020204" pitchFamily="34" charset="0"/>
                        </a:rPr>
                        <a:t>Below information to be identified and reviewed during shift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latin typeface="Arial" panose="020B0604020202020204" pitchFamily="34" charset="0"/>
                          <a:cs typeface="Arial" panose="020B0604020202020204" pitchFamily="34" charset="0"/>
                        </a:rPr>
                        <a:t>All information to be reviewed with Prod. Mgr. during daily walkthrough</a:t>
                      </a:r>
                      <a:endParaRPr lang="en-US" sz="500" b="1" dirty="0"/>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070638"/>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Safety issues (address issues immediately)</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lnT w="9525" cap="flat" cmpd="sng" algn="ctr">
                      <a:solidFill>
                        <a:srgbClr val="132941"/>
                      </a:solidFill>
                      <a:prstDash val="solid"/>
                      <a:round/>
                      <a:headEnd type="none" w="med" len="med"/>
                      <a:tailEnd type="none" w="med" len="med"/>
                    </a:lnT>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90575410"/>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Quality / Part Shortage Alerts</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88238039"/>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Production / Tooling Issues</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38050668"/>
                  </a:ext>
                </a:extLst>
              </a:tr>
              <a:tr h="162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b="1" dirty="0">
                          <a:solidFill>
                            <a:srgbClr val="44C8F5"/>
                          </a:solidFill>
                        </a:rPr>
                        <a:t>Cell Area Walk through</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77991316"/>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Review Action items (where applicable)</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rowSpan="4">
                  <a:txBody>
                    <a:bodyPr/>
                    <a:lstStyle/>
                    <a:p>
                      <a:endParaRPr lang="en-US" sz="500" dirty="0"/>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2613247"/>
                  </a:ext>
                </a:extLst>
              </a:tr>
              <a:tr h="216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Review Cell Operations &amp; W/Station Std.</a:t>
                      </a:r>
                      <a:br>
                        <a:rPr lang="en-US" sz="500" dirty="0"/>
                      </a:br>
                      <a:r>
                        <a:rPr lang="en-US" sz="500" dirty="0"/>
                        <a:t>Work (audit each W/Station daily)</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973882"/>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Address Downtime &amp; Cell Issues</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52697614"/>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Review Ergonomic Issues / Opportunities</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1813013"/>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b="1" dirty="0">
                          <a:solidFill>
                            <a:srgbClr val="44C8F5"/>
                          </a:solidFill>
                        </a:rPr>
                        <a:t>Cell SQDC Board (End of Shift)</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latin typeface="Arial" panose="020B0604020202020204" pitchFamily="34" charset="0"/>
                          <a:cs typeface="Arial" panose="020B0604020202020204" pitchFamily="34" charset="0"/>
                        </a:rPr>
                        <a:t>Below information is to be checked daily and reviewed with the</a:t>
                      </a:r>
                      <a:br>
                        <a:rPr lang="en-GB" sz="500" b="1" dirty="0">
                          <a:latin typeface="Arial" panose="020B0604020202020204" pitchFamily="34" charset="0"/>
                          <a:cs typeface="Arial" panose="020B0604020202020204" pitchFamily="34" charset="0"/>
                        </a:rPr>
                      </a:br>
                      <a:r>
                        <a:rPr lang="en-GB" sz="500" b="1" dirty="0">
                          <a:latin typeface="Arial" panose="020B0604020202020204" pitchFamily="34" charset="0"/>
                          <a:cs typeface="Arial" panose="020B0604020202020204" pitchFamily="34" charset="0"/>
                        </a:rPr>
                        <a:t>Prod. Mgr. during walkthrough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latin typeface="Arial" panose="020B0604020202020204" pitchFamily="34" charset="0"/>
                          <a:cs typeface="Arial" panose="020B0604020202020204" pitchFamily="34" charset="0"/>
                        </a:rPr>
                        <a:t>Ensure 5S audits are conducted per each week along with</a:t>
                      </a:r>
                      <a:br>
                        <a:rPr lang="en-GB" sz="500" b="1" dirty="0">
                          <a:latin typeface="Arial" panose="020B0604020202020204" pitchFamily="34" charset="0"/>
                          <a:cs typeface="Arial" panose="020B0604020202020204" pitchFamily="34" charset="0"/>
                        </a:rPr>
                      </a:br>
                      <a:r>
                        <a:rPr lang="en-GB" sz="500" b="1" dirty="0">
                          <a:latin typeface="Arial" panose="020B0604020202020204" pitchFamily="34" charset="0"/>
                          <a:cs typeface="Arial" panose="020B0604020202020204" pitchFamily="34" charset="0"/>
                        </a:rPr>
                        <a:t>charting &amp; countermeasures</a:t>
                      </a:r>
                      <a:endParaRPr lang="en-US" sz="500" b="1" dirty="0"/>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199333"/>
                  </a:ext>
                </a:extLst>
              </a:tr>
              <a:tr h="216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Chart measures against established targets</a:t>
                      </a:r>
                      <a:br>
                        <a:rPr lang="en-US" sz="500" dirty="0"/>
                      </a:br>
                      <a:r>
                        <a:rPr lang="en-US" sz="500" dirty="0"/>
                        <a:t>(e.g. Output, Downtime, Productivity, DPU etc.)</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37270873"/>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Ensure all data is current</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9700601"/>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Establish appropriate countermeasures</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6550784"/>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Address issues to ensure trend improvement</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48877442"/>
                  </a:ext>
                </a:extLst>
              </a:tr>
              <a:tr h="14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dirty="0"/>
                        <a:t>Review Scrap (counter measured / root cause)</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46603793"/>
                  </a:ext>
                </a:extLst>
              </a:tr>
              <a:tr h="329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b="0" dirty="0">
                        <a:latin typeface="Arial" panose="020B0604020202020204" pitchFamily="34" charset="0"/>
                        <a:cs typeface="Arial" panose="020B0604020202020204" pitchFamily="34" charset="0"/>
                      </a:endParaRPr>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35102" marR="35102" marT="35102" marB="3510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500" b="1" dirty="0">
                          <a:solidFill>
                            <a:srgbClr val="44C8F5"/>
                          </a:solidFill>
                        </a:rPr>
                        <a:t>Conduct Weekly 5S Cell audit</a:t>
                      </a:r>
                      <a:r>
                        <a:rPr lang="en-US" sz="500" dirty="0"/>
                        <a:t/>
                      </a:r>
                      <a:br>
                        <a:rPr lang="en-US" sz="500" dirty="0"/>
                      </a:br>
                      <a:r>
                        <a:rPr lang="en-US" sz="500" dirty="0"/>
                        <a:t>Ensure daily 5S standard work is completed</a:t>
                      </a:r>
                      <a:br>
                        <a:rPr lang="en-US" sz="500" dirty="0"/>
                      </a:br>
                      <a:r>
                        <a:rPr lang="en-US" sz="500" dirty="0"/>
                        <a:t>Conduct daily ‘end of shift’ walkthrough</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4532926"/>
                  </a:ext>
                </a:extLst>
              </a:tr>
              <a:tr h="193469">
                <a:tc gridSpan="10">
                  <a:txBody>
                    <a:bodyPr/>
                    <a:lstStyle/>
                    <a:p>
                      <a:pPr marL="0" marR="0" lvl="0" indent="0" algn="ctr" rtl="0" eaLnBrk="1" fontAlgn="auto" latinLnBrk="0" hangingPunct="1">
                        <a:lnSpc>
                          <a:spcPct val="100000"/>
                        </a:lnSpc>
                        <a:spcBef>
                          <a:spcPts val="0"/>
                        </a:spcBef>
                        <a:spcAft>
                          <a:spcPts val="0"/>
                        </a:spcAft>
                        <a:buFont typeface="+mj-lt"/>
                        <a:buNone/>
                      </a:pPr>
                      <a:r>
                        <a:rPr lang="en-US" sz="700" b="1" dirty="0">
                          <a:solidFill>
                            <a:srgbClr val="44C8F5"/>
                          </a:solidFill>
                          <a:latin typeface="Arial" panose="020B0604020202020204" pitchFamily="34" charset="0"/>
                          <a:cs typeface="Arial" panose="020B0604020202020204" pitchFamily="34" charset="0"/>
                        </a:rPr>
                        <a:t>Follow-up Action to be reviewed at Shift End Meeting and Next Day Start-up meeting</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900" b="1" dirty="0">
                        <a:solidFill>
                          <a:srgbClr val="44C8F5"/>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900" b="1" dirty="0">
                        <a:solidFill>
                          <a:srgbClr val="226B80"/>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900" b="1" dirty="0">
                        <a:solidFill>
                          <a:srgbClr val="226B80"/>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lnT w="9525" cap="flat" cmpd="sng" algn="ctr">
                      <a:solidFill>
                        <a:srgbClr val="132941"/>
                      </a:solidFill>
                      <a:prstDash val="solid"/>
                      <a:round/>
                      <a:headEnd type="none" w="med" len="med"/>
                      <a:tailEnd type="none" w="med" len="med"/>
                    </a:lnT>
                  </a:tcPr>
                </a:tc>
                <a:extLst>
                  <a:ext uri="{0D108BD9-81ED-4DB2-BD59-A6C34878D82A}">
                    <a16:rowId xmlns:a16="http://schemas.microsoft.com/office/drawing/2014/main" val="3462721492"/>
                  </a:ext>
                </a:extLst>
              </a:tr>
              <a:tr h="154774">
                <a:tc gridSpan="6">
                  <a:txBody>
                    <a:bodyPr/>
                    <a:lstStyle/>
                    <a:p>
                      <a:pPr marL="0" marR="0" lvl="0" indent="0" algn="ctr" rtl="0" eaLnBrk="1" fontAlgn="auto" latinLnBrk="0" hangingPunct="1">
                        <a:lnSpc>
                          <a:spcPct val="100000"/>
                        </a:lnSpc>
                        <a:spcBef>
                          <a:spcPts val="0"/>
                        </a:spcBef>
                        <a:spcAft>
                          <a:spcPts val="0"/>
                        </a:spcAft>
                        <a:buFont typeface="+mj-lt"/>
                        <a:buNone/>
                      </a:pPr>
                      <a:r>
                        <a:rPr lang="en-US" sz="500" b="1" dirty="0">
                          <a:solidFill>
                            <a:schemeClr val="bg1"/>
                          </a:solidFill>
                          <a:latin typeface="Arial" panose="020B0604020202020204" pitchFamily="34" charset="0"/>
                          <a:cs typeface="Arial" panose="020B0604020202020204" pitchFamily="34" charset="0"/>
                        </a:rPr>
                        <a:t>What</a:t>
                      </a:r>
                    </a:p>
                  </a:txBody>
                  <a:tcPr marL="44291" marR="44291" marT="44291" marB="4429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500" b="1" dirty="0">
                          <a:solidFill>
                            <a:schemeClr val="bg1"/>
                          </a:solidFill>
                          <a:latin typeface="Arial" panose="020B0604020202020204" pitchFamily="34" charset="0"/>
                          <a:cs typeface="Arial" panose="020B0604020202020204" pitchFamily="34" charset="0"/>
                        </a:rPr>
                        <a:t>Who</a:t>
                      </a:r>
                    </a:p>
                  </a:txBody>
                  <a:tcPr marL="36907" marR="36907"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gridSpan="2">
                  <a:txBody>
                    <a:bodyPr/>
                    <a:lstStyle/>
                    <a:p>
                      <a:pPr marL="0" indent="0" algn="ctr">
                        <a:buFont typeface="+mj-lt"/>
                        <a:buNone/>
                      </a:pPr>
                      <a:r>
                        <a:rPr lang="en-US" sz="500" b="1" dirty="0">
                          <a:solidFill>
                            <a:schemeClr val="bg1"/>
                          </a:solidFill>
                          <a:latin typeface="Arial" panose="020B0604020202020204" pitchFamily="34" charset="0"/>
                          <a:cs typeface="Arial" panose="020B0604020202020204" pitchFamily="34" charset="0"/>
                        </a:rPr>
                        <a:t>When</a:t>
                      </a: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a:txBody>
                    <a:bodyPr/>
                    <a:lstStyle/>
                    <a:p>
                      <a:pPr marL="0" indent="0" algn="ctr">
                        <a:buFont typeface="+mj-lt"/>
                        <a:buNone/>
                      </a:pPr>
                      <a:r>
                        <a:rPr lang="en-US" sz="500" b="1" dirty="0">
                          <a:solidFill>
                            <a:schemeClr val="bg1"/>
                          </a:solidFill>
                          <a:latin typeface="Arial" panose="020B0604020202020204" pitchFamily="34" charset="0"/>
                          <a:cs typeface="Arial" panose="020B0604020202020204" pitchFamily="34" charset="0"/>
                        </a:rPr>
                        <a:t>Comments</a:t>
                      </a:r>
                    </a:p>
                  </a:txBody>
                  <a:tcPr marL="36907" marR="36907"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extLst>
                  <a:ext uri="{0D108BD9-81ED-4DB2-BD59-A6C34878D82A}">
                    <a16:rowId xmlns:a16="http://schemas.microsoft.com/office/drawing/2014/main" val="2095736633"/>
                  </a:ext>
                </a:extLst>
              </a:tr>
              <a:tr h="154774">
                <a:tc gridSpan="6">
                  <a:txBody>
                    <a:bodyPr/>
                    <a:lstStyle/>
                    <a:p>
                      <a:pPr marL="0" marR="0" lvl="0" indent="0" algn="ctr" rtl="0" eaLnBrk="1" fontAlgn="auto" latinLnBrk="0" hangingPunct="1">
                        <a:lnSpc>
                          <a:spcPct val="100000"/>
                        </a:lnSpc>
                        <a:spcBef>
                          <a:spcPts val="0"/>
                        </a:spcBef>
                        <a:spcAft>
                          <a:spcPts val="0"/>
                        </a:spcAft>
                        <a:buFont typeface="+mj-lt"/>
                        <a:buNone/>
                      </a:pPr>
                      <a:endParaRPr lang="en-US" sz="500" b="0" dirty="0">
                        <a:solidFill>
                          <a:schemeClr val="tx1"/>
                        </a:solidFill>
                        <a:latin typeface="Arial" panose="020B0604020202020204" pitchFamily="34" charset="0"/>
                        <a:cs typeface="Arial" panose="020B0604020202020204" pitchFamily="34" charset="0"/>
                      </a:endParaRPr>
                    </a:p>
                  </a:txBody>
                  <a:tcPr marL="44291" marR="44291" marT="44291" marB="4429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500" dirty="0">
                        <a:solidFill>
                          <a:schemeClr val="tx1"/>
                        </a:solidFill>
                        <a:latin typeface="Arial" panose="020B0604020202020204" pitchFamily="34" charset="0"/>
                        <a:cs typeface="Arial" panose="020B0604020202020204" pitchFamily="34" charset="0"/>
                      </a:endParaRPr>
                    </a:p>
                  </a:txBody>
                  <a:tcPr marL="36907" marR="36907"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buFont typeface="+mj-lt"/>
                        <a:buNone/>
                      </a:pPr>
                      <a:endParaRPr lang="en-US" sz="500" dirty="0">
                        <a:solidFill>
                          <a:schemeClr val="tx1"/>
                        </a:solidFill>
                        <a:latin typeface="Arial" panose="020B0604020202020204" pitchFamily="34" charset="0"/>
                        <a:cs typeface="Arial" panose="020B0604020202020204" pitchFamily="34" charset="0"/>
                      </a:endParaRP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indent="0" algn="ctr">
                        <a:buFont typeface="+mj-lt"/>
                        <a:buNone/>
                      </a:pPr>
                      <a:endParaRPr lang="en-US" sz="500" dirty="0">
                        <a:solidFill>
                          <a:schemeClr val="tx1"/>
                        </a:solidFill>
                        <a:latin typeface="Arial" panose="020B0604020202020204" pitchFamily="34" charset="0"/>
                        <a:cs typeface="Arial" panose="020B0604020202020204" pitchFamily="34" charset="0"/>
                      </a:endParaRPr>
                    </a:p>
                  </a:txBody>
                  <a:tcPr marL="36907" marR="36907"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459819"/>
                  </a:ext>
                </a:extLst>
              </a:tr>
              <a:tr h="154774">
                <a:tc gridSpan="6">
                  <a:txBody>
                    <a:bodyPr/>
                    <a:lstStyle/>
                    <a:p>
                      <a:pPr marL="0" marR="0" lvl="0" indent="0" algn="ctr" rtl="0" eaLnBrk="1" fontAlgn="auto" latinLnBrk="0" hangingPunct="1">
                        <a:lnSpc>
                          <a:spcPct val="100000"/>
                        </a:lnSpc>
                        <a:spcBef>
                          <a:spcPts val="0"/>
                        </a:spcBef>
                        <a:spcAft>
                          <a:spcPts val="0"/>
                        </a:spcAft>
                        <a:buFont typeface="+mj-lt"/>
                        <a:buNone/>
                      </a:pPr>
                      <a:endParaRPr lang="en-US" sz="500" b="0" dirty="0">
                        <a:solidFill>
                          <a:schemeClr val="tx1"/>
                        </a:solidFill>
                        <a:latin typeface="Arial" panose="020B0604020202020204" pitchFamily="34" charset="0"/>
                        <a:cs typeface="Arial" panose="020B0604020202020204" pitchFamily="34" charset="0"/>
                      </a:endParaRPr>
                    </a:p>
                  </a:txBody>
                  <a:tcPr marL="44291" marR="44291" marT="44291" marB="4429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500" dirty="0">
                        <a:solidFill>
                          <a:schemeClr val="tx1"/>
                        </a:solidFill>
                        <a:latin typeface="Arial" panose="020B0604020202020204" pitchFamily="34" charset="0"/>
                        <a:cs typeface="Arial" panose="020B0604020202020204" pitchFamily="34" charset="0"/>
                      </a:endParaRPr>
                    </a:p>
                  </a:txBody>
                  <a:tcPr marL="36907" marR="36907"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buFont typeface="+mj-lt"/>
                        <a:buNone/>
                      </a:pPr>
                      <a:endParaRPr lang="en-US" sz="500" dirty="0">
                        <a:solidFill>
                          <a:schemeClr val="tx1"/>
                        </a:solidFill>
                        <a:latin typeface="Arial" panose="020B0604020202020204" pitchFamily="34" charset="0"/>
                        <a:cs typeface="Arial" panose="020B0604020202020204" pitchFamily="34" charset="0"/>
                      </a:endParaRPr>
                    </a:p>
                  </a:txBody>
                  <a:tcPr marL="84246" marR="84246" marT="42123" marB="4212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indent="0" algn="ctr">
                        <a:buFont typeface="+mj-lt"/>
                        <a:buNone/>
                      </a:pPr>
                      <a:endParaRPr lang="en-US" sz="500" dirty="0">
                        <a:solidFill>
                          <a:schemeClr val="tx1"/>
                        </a:solidFill>
                        <a:latin typeface="Arial" panose="020B0604020202020204" pitchFamily="34" charset="0"/>
                        <a:cs typeface="Arial" panose="020B0604020202020204" pitchFamily="34" charset="0"/>
                      </a:endParaRPr>
                    </a:p>
                  </a:txBody>
                  <a:tcPr marL="36907" marR="36907" marT="36907" marB="36907"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98007"/>
                  </a:ext>
                </a:extLst>
              </a:tr>
            </a:tbl>
          </a:graphicData>
        </a:graphic>
      </p:graphicFrame>
      <p:sp>
        <p:nvSpPr>
          <p:cNvPr id="5" name="Text Placeholder 1">
            <a:extLst>
              <a:ext uri="{FF2B5EF4-FFF2-40B4-BE49-F238E27FC236}">
                <a16:creationId xmlns:a16="http://schemas.microsoft.com/office/drawing/2014/main" id="{BADF543C-17D2-2C45-8413-27E91535B96F}"/>
              </a:ext>
            </a:extLst>
          </p:cNvPr>
          <p:cNvSpPr txBox="1">
            <a:spLocks/>
          </p:cNvSpPr>
          <p:nvPr/>
        </p:nvSpPr>
        <p:spPr>
          <a:xfrm>
            <a:off x="7415899" y="1346700"/>
            <a:ext cx="2612021" cy="19561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2"/>
                </a:solidFill>
              </a:rPr>
              <a:t>Supervisor Standard Work Example</a:t>
            </a:r>
          </a:p>
        </p:txBody>
      </p:sp>
    </p:spTree>
    <p:extLst>
      <p:ext uri="{BB962C8B-B14F-4D97-AF65-F5344CB8AC3E}">
        <p14:creationId xmlns:p14="http://schemas.microsoft.com/office/powerpoint/2010/main" val="21524381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6B5E46C6-128A-7B4B-850B-9FA6BE430D5F}"/>
              </a:ext>
            </a:extLst>
          </p:cNvPr>
          <p:cNvSpPr txBox="1">
            <a:spLocks/>
          </p:cNvSpPr>
          <p:nvPr/>
        </p:nvSpPr>
        <p:spPr>
          <a:xfrm>
            <a:off x="730619" y="505427"/>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4C8F5"/>
                </a:solidFill>
              </a:rPr>
              <a:t>Leader Visibility – Go See</a:t>
            </a:r>
            <a:endParaRPr lang="en-US" dirty="0">
              <a:solidFill>
                <a:srgbClr val="132941"/>
              </a:solidFill>
            </a:endParaRPr>
          </a:p>
        </p:txBody>
      </p:sp>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Led by Senior Management</a:t>
            </a:r>
          </a:p>
          <a:p>
            <a:r>
              <a:rPr lang="en-GB" sz="2100" dirty="0">
                <a:cs typeface="Arial" panose="020B0604020202020204" pitchFamily="34" charset="0"/>
              </a:rPr>
              <a:t>Regular and structured ‘Go See’ activity</a:t>
            </a:r>
          </a:p>
          <a:p>
            <a:r>
              <a:rPr lang="en-GB" sz="2100" dirty="0">
                <a:cs typeface="Arial" panose="020B0604020202020204" pitchFamily="34" charset="0"/>
              </a:rPr>
              <a:t>Increases senior leaders visibility</a:t>
            </a:r>
            <a:br>
              <a:rPr lang="en-GB" sz="2100" dirty="0">
                <a:cs typeface="Arial" panose="020B0604020202020204" pitchFamily="34" charset="0"/>
              </a:rPr>
            </a:br>
            <a:r>
              <a:rPr lang="en-GB" sz="2100" dirty="0">
                <a:cs typeface="Arial" panose="020B0604020202020204" pitchFamily="34" charset="0"/>
              </a:rPr>
              <a:t>and team members access</a:t>
            </a:r>
          </a:p>
          <a:p>
            <a:r>
              <a:rPr lang="en-GB" sz="2100" dirty="0">
                <a:cs typeface="Arial" panose="020B0604020202020204" pitchFamily="34" charset="0"/>
              </a:rPr>
              <a:t>Focuses on problem solving</a:t>
            </a:r>
          </a:p>
          <a:p>
            <a:r>
              <a:rPr lang="en-GB" sz="2100" dirty="0">
                <a:cs typeface="Arial" panose="020B0604020202020204" pitchFamily="34" charset="0"/>
              </a:rPr>
              <a:t>Used to build leaders as coaches</a:t>
            </a:r>
          </a:p>
          <a:p>
            <a:pPr marL="0" indent="0">
              <a:buNone/>
            </a:pPr>
            <a:r>
              <a:rPr lang="en-GB" sz="2100" b="1" dirty="0">
                <a:solidFill>
                  <a:schemeClr val="tx1"/>
                </a:solidFill>
                <a:cs typeface="Arial" panose="020B0604020202020204" pitchFamily="34" charset="0"/>
              </a:rPr>
              <a:t>This is not a walk or tour. It is a cultural</a:t>
            </a:r>
            <a:br>
              <a:rPr lang="en-GB" sz="2100" b="1" dirty="0">
                <a:solidFill>
                  <a:schemeClr val="tx1"/>
                </a:solidFill>
                <a:cs typeface="Arial" panose="020B0604020202020204" pitchFamily="34" charset="0"/>
              </a:rPr>
            </a:br>
            <a:r>
              <a:rPr lang="en-GB" sz="2100" b="1" dirty="0">
                <a:solidFill>
                  <a:schemeClr val="tx1"/>
                </a:solidFill>
                <a:cs typeface="Arial" panose="020B0604020202020204" pitchFamily="34" charset="0"/>
              </a:rPr>
              <a:t>tool to increase employee engagement</a:t>
            </a:r>
          </a:p>
          <a:p>
            <a:endParaRPr lang="en-US" sz="2000" dirty="0"/>
          </a:p>
        </p:txBody>
      </p:sp>
      <p:pic>
        <p:nvPicPr>
          <p:cNvPr id="7" name="Picture 6">
            <a:extLst>
              <a:ext uri="{FF2B5EF4-FFF2-40B4-BE49-F238E27FC236}">
                <a16:creationId xmlns:a16="http://schemas.microsoft.com/office/drawing/2014/main" id="{79F46A90-DE00-614C-BC32-E7F06E09A1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14" t="17054" r="8151"/>
          <a:stretch/>
        </p:blipFill>
        <p:spPr>
          <a:xfrm>
            <a:off x="6504972" y="1834824"/>
            <a:ext cx="5006586" cy="3569688"/>
          </a:xfrm>
          <a:prstGeom prst="rect">
            <a:avLst/>
          </a:prstGeom>
        </p:spPr>
      </p:pic>
    </p:spTree>
    <p:extLst>
      <p:ext uri="{BB962C8B-B14F-4D97-AF65-F5344CB8AC3E}">
        <p14:creationId xmlns:p14="http://schemas.microsoft.com/office/powerpoint/2010/main" val="19469098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6D2FF41C-03F7-B741-B88B-F37C2556EDA9}"/>
              </a:ext>
            </a:extLst>
          </p:cNvPr>
          <p:cNvSpPr txBox="1">
            <a:spLocks/>
          </p:cNvSpPr>
          <p:nvPr/>
        </p:nvSpPr>
        <p:spPr>
          <a:xfrm>
            <a:off x="5087802" y="661329"/>
            <a:ext cx="1961845" cy="960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700" dirty="0">
                <a:solidFill>
                  <a:srgbClr val="44C8F5"/>
                </a:solidFill>
              </a:rPr>
              <a:t>Supervisor Standard Work Example</a:t>
            </a:r>
            <a:endParaRPr lang="en-US" sz="700" dirty="0">
              <a:solidFill>
                <a:srgbClr val="132941"/>
              </a:solidFill>
            </a:endParaRPr>
          </a:p>
        </p:txBody>
      </p:sp>
      <p:graphicFrame>
        <p:nvGraphicFramePr>
          <p:cNvPr id="8" name="Table 7">
            <a:extLst>
              <a:ext uri="{FF2B5EF4-FFF2-40B4-BE49-F238E27FC236}">
                <a16:creationId xmlns:a16="http://schemas.microsoft.com/office/drawing/2014/main" id="{89D54C0E-C38E-814A-962F-C917044A82CC}"/>
              </a:ext>
            </a:extLst>
          </p:cNvPr>
          <p:cNvGraphicFramePr>
            <a:graphicFrameLocks noGrp="1"/>
          </p:cNvGraphicFramePr>
          <p:nvPr>
            <p:extLst>
              <p:ext uri="{D42A27DB-BD31-4B8C-83A1-F6EECF244321}">
                <p14:modId xmlns:p14="http://schemas.microsoft.com/office/powerpoint/2010/main" val="3833553228"/>
              </p:ext>
            </p:extLst>
          </p:nvPr>
        </p:nvGraphicFramePr>
        <p:xfrm>
          <a:off x="4716822" y="792138"/>
          <a:ext cx="2703807" cy="1655391"/>
        </p:xfrm>
        <a:graphic>
          <a:graphicData uri="http://schemas.openxmlformats.org/drawingml/2006/table">
            <a:tbl>
              <a:tblPr firstRow="1" bandRow="1">
                <a:tableStyleId>{0505E3EF-67EA-436B-97B2-0124C06EBD24}</a:tableStyleId>
              </a:tblPr>
              <a:tblGrid>
                <a:gridCol w="137950">
                  <a:extLst>
                    <a:ext uri="{9D8B030D-6E8A-4147-A177-3AD203B41FA5}">
                      <a16:colId xmlns:a16="http://schemas.microsoft.com/office/drawing/2014/main" val="3634889942"/>
                    </a:ext>
                  </a:extLst>
                </a:gridCol>
                <a:gridCol w="137950">
                  <a:extLst>
                    <a:ext uri="{9D8B030D-6E8A-4147-A177-3AD203B41FA5}">
                      <a16:colId xmlns:a16="http://schemas.microsoft.com/office/drawing/2014/main" val="1246580445"/>
                    </a:ext>
                  </a:extLst>
                </a:gridCol>
                <a:gridCol w="137950">
                  <a:extLst>
                    <a:ext uri="{9D8B030D-6E8A-4147-A177-3AD203B41FA5}">
                      <a16:colId xmlns:a16="http://schemas.microsoft.com/office/drawing/2014/main" val="1086599249"/>
                    </a:ext>
                  </a:extLst>
                </a:gridCol>
                <a:gridCol w="137950">
                  <a:extLst>
                    <a:ext uri="{9D8B030D-6E8A-4147-A177-3AD203B41FA5}">
                      <a16:colId xmlns:a16="http://schemas.microsoft.com/office/drawing/2014/main" val="3153038504"/>
                    </a:ext>
                  </a:extLst>
                </a:gridCol>
                <a:gridCol w="137950">
                  <a:extLst>
                    <a:ext uri="{9D8B030D-6E8A-4147-A177-3AD203B41FA5}">
                      <a16:colId xmlns:a16="http://schemas.microsoft.com/office/drawing/2014/main" val="4142859726"/>
                    </a:ext>
                  </a:extLst>
                </a:gridCol>
                <a:gridCol w="241413">
                  <a:extLst>
                    <a:ext uri="{9D8B030D-6E8A-4147-A177-3AD203B41FA5}">
                      <a16:colId xmlns:a16="http://schemas.microsoft.com/office/drawing/2014/main" val="140385538"/>
                    </a:ext>
                  </a:extLst>
                </a:gridCol>
                <a:gridCol w="241413">
                  <a:extLst>
                    <a:ext uri="{9D8B030D-6E8A-4147-A177-3AD203B41FA5}">
                      <a16:colId xmlns:a16="http://schemas.microsoft.com/office/drawing/2014/main" val="770969295"/>
                    </a:ext>
                  </a:extLst>
                </a:gridCol>
                <a:gridCol w="241413">
                  <a:extLst>
                    <a:ext uri="{9D8B030D-6E8A-4147-A177-3AD203B41FA5}">
                      <a16:colId xmlns:a16="http://schemas.microsoft.com/office/drawing/2014/main" val="3848992586"/>
                    </a:ext>
                  </a:extLst>
                </a:gridCol>
                <a:gridCol w="82752">
                  <a:extLst>
                    <a:ext uri="{9D8B030D-6E8A-4147-A177-3AD203B41FA5}">
                      <a16:colId xmlns:a16="http://schemas.microsoft.com/office/drawing/2014/main" val="4046073878"/>
                    </a:ext>
                  </a:extLst>
                </a:gridCol>
                <a:gridCol w="1207066">
                  <a:extLst>
                    <a:ext uri="{9D8B030D-6E8A-4147-A177-3AD203B41FA5}">
                      <a16:colId xmlns:a16="http://schemas.microsoft.com/office/drawing/2014/main" val="2092405189"/>
                    </a:ext>
                  </a:extLst>
                </a:gridCol>
              </a:tblGrid>
              <a:tr h="710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 b="1" dirty="0">
                          <a:solidFill>
                            <a:schemeClr val="bg1"/>
                          </a:solidFill>
                          <a:latin typeface="Arial" panose="020B0604020202020204" pitchFamily="34" charset="0"/>
                          <a:cs typeface="Arial" panose="020B0604020202020204" pitchFamily="34" charset="0"/>
                        </a:rPr>
                        <a:t>Mon</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Tue</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Wed</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Thur</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Fri</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gridSpan="3">
                  <a:txBody>
                    <a:bodyPr/>
                    <a:lstStyle/>
                    <a:p>
                      <a:pPr algn="l"/>
                      <a:r>
                        <a:rPr lang="en-US" sz="200" b="1" dirty="0">
                          <a:solidFill>
                            <a:schemeClr val="bg1"/>
                          </a:solidFill>
                        </a:rPr>
                        <a:t>Daily Follow-up</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rowSpan="17">
                  <a:txBody>
                    <a:bodyPr/>
                    <a:lstStyle/>
                    <a:p>
                      <a:endParaRPr lang="en-US" sz="200"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 dirty="0">
                          <a:solidFill>
                            <a:schemeClr val="bg1"/>
                          </a:solidFill>
                        </a:rPr>
                        <a:t>Notes</a:t>
                      </a:r>
                    </a:p>
                  </a:txBody>
                  <a:tcPr marL="35992" marR="35992"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9525"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extLst>
                  <a:ext uri="{0D108BD9-81ED-4DB2-BD59-A6C34878D82A}">
                    <a16:rowId xmlns:a16="http://schemas.microsoft.com/office/drawing/2014/main" val="3383682487"/>
                  </a:ext>
                </a:extLst>
              </a:tr>
              <a:tr h="71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Shift Start Meeting</a:t>
                      </a:r>
                    </a:p>
                  </a:txBody>
                  <a:tcPr marL="30152" marR="30152"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Arial" panose="020B0604020202020204" pitchFamily="34" charset="0"/>
                        <a:cs typeface="Arial" panose="020B0604020202020204" pitchFamily="34" charset="0"/>
                      </a:endParaRPr>
                    </a:p>
                  </a:txBody>
                  <a:tcPr marL="96146" marR="96146" marT="48073" marB="48073" anchor="ctr">
                    <a:lnL w="9525" cap="flat" cmpd="sng" algn="ctr">
                      <a:solidFill>
                        <a:srgbClr val="132941"/>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vMerge="1">
                  <a:txBody>
                    <a:bodyPr/>
                    <a:lstStyle/>
                    <a:p>
                      <a:endParaRPr lang="en-US"/>
                    </a:p>
                  </a:txBody>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Below information to be identified and reviewed during shift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All information to be reviewed with Prod. Mgr. during daily walkthrough</a:t>
                      </a:r>
                      <a:endParaRPr lang="en-US" sz="200" b="1"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070638"/>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Safety issues (address issues immediately)</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lnT w="9525" cap="flat" cmpd="sng" algn="ctr">
                      <a:solidFill>
                        <a:srgbClr val="132941"/>
                      </a:solidFill>
                      <a:prstDash val="solid"/>
                      <a:round/>
                      <a:headEnd type="none" w="med" len="med"/>
                      <a:tailEnd type="none" w="med" len="med"/>
                    </a:lnT>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90575410"/>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Quality / Part Shortage Alerts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88238039"/>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Production / Tooling Issues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38050668"/>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Cell Area Walk through</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77991316"/>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Action items (where applicable)</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rowSpan="4">
                  <a:txBody>
                    <a:bodyPr/>
                    <a:lstStyle/>
                    <a:p>
                      <a:endParaRPr lang="en-US" sz="200"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2613247"/>
                  </a:ext>
                </a:extLst>
              </a:tr>
              <a:tr h="105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Cell Operations &amp; W/Station Std.</a:t>
                      </a:r>
                      <a:br>
                        <a:rPr lang="en-US" sz="200" dirty="0"/>
                      </a:br>
                      <a:r>
                        <a:rPr lang="en-US" sz="200" dirty="0"/>
                        <a:t>Work (audit each W/Station daily)</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973882"/>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Address Downtime &amp; Cell Issues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52697614"/>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Ergonomic Issues / Opportunities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1813013"/>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Cell SQDC Board (End of Shift)</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Below information is to be checked daily and reviewed with the</a:t>
                      </a:r>
                      <a:br>
                        <a:rPr lang="en-GB" sz="200" b="1" dirty="0">
                          <a:latin typeface="Arial" panose="020B0604020202020204" pitchFamily="34" charset="0"/>
                          <a:cs typeface="Arial" panose="020B0604020202020204" pitchFamily="34" charset="0"/>
                        </a:rPr>
                      </a:br>
                      <a:r>
                        <a:rPr lang="en-GB" sz="200" b="1" dirty="0">
                          <a:latin typeface="Arial" panose="020B0604020202020204" pitchFamily="34" charset="0"/>
                          <a:cs typeface="Arial" panose="020B0604020202020204" pitchFamily="34" charset="0"/>
                        </a:rPr>
                        <a:t>Prod. Mgr. during walkthrough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Ensure 5S audits are conducted per each week along with</a:t>
                      </a:r>
                      <a:br>
                        <a:rPr lang="en-GB" sz="200" b="1" dirty="0">
                          <a:latin typeface="Arial" panose="020B0604020202020204" pitchFamily="34" charset="0"/>
                          <a:cs typeface="Arial" panose="020B0604020202020204" pitchFamily="34" charset="0"/>
                        </a:rPr>
                      </a:br>
                      <a:r>
                        <a:rPr lang="en-GB" sz="200" b="1" dirty="0">
                          <a:latin typeface="Arial" panose="020B0604020202020204" pitchFamily="34" charset="0"/>
                          <a:cs typeface="Arial" panose="020B0604020202020204" pitchFamily="34" charset="0"/>
                        </a:rPr>
                        <a:t>charting &amp; countermeasures</a:t>
                      </a:r>
                      <a:endParaRPr lang="en-US" sz="200" b="1"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199333"/>
                  </a:ext>
                </a:extLst>
              </a:tr>
              <a:tr h="1044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Chart measures against established targets</a:t>
                      </a:r>
                      <a:br>
                        <a:rPr lang="en-US" sz="200" dirty="0"/>
                      </a:br>
                      <a:r>
                        <a:rPr lang="en-US" sz="200" dirty="0"/>
                        <a:t>(e.g. Output, Downtime, Productivity, DPU etc.)</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37270873"/>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Ensure all data is current</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9700601"/>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Establish appropriate countermeasures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6550784"/>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Address issues to ensure trend improvement</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48877442"/>
                  </a:ext>
                </a:extLst>
              </a:tr>
              <a:tr h="70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Scrap (counter measured / root cause)</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46603793"/>
                  </a:ext>
                </a:extLst>
              </a:tr>
              <a:tr h="1402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Conduct Weekly 5S Cell audit</a:t>
                      </a:r>
                      <a:r>
                        <a:rPr lang="en-US" sz="200" dirty="0"/>
                        <a:t/>
                      </a:r>
                      <a:br>
                        <a:rPr lang="en-US" sz="200" dirty="0"/>
                      </a:br>
                      <a:r>
                        <a:rPr lang="en-US" sz="200" dirty="0"/>
                        <a:t>Ensure daily 5S standard work is completed</a:t>
                      </a:r>
                      <a:br>
                        <a:rPr lang="en-US" sz="200" dirty="0"/>
                      </a:br>
                      <a:r>
                        <a:rPr lang="en-US" sz="200" dirty="0"/>
                        <a:t>Conduct daily ‘end of shift’ walkthrough</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4532926"/>
                  </a:ext>
                </a:extLst>
              </a:tr>
              <a:tr h="94334">
                <a:tc gridSpan="10">
                  <a:txBody>
                    <a:bodyPr/>
                    <a:lstStyle/>
                    <a:p>
                      <a:pPr marL="0" marR="0" lvl="0" indent="0" algn="ctr" rtl="0" eaLnBrk="1" fontAlgn="auto" latinLnBrk="0" hangingPunct="1">
                        <a:lnSpc>
                          <a:spcPct val="100000"/>
                        </a:lnSpc>
                        <a:spcBef>
                          <a:spcPts val="0"/>
                        </a:spcBef>
                        <a:spcAft>
                          <a:spcPts val="0"/>
                        </a:spcAft>
                        <a:buFont typeface="+mj-lt"/>
                        <a:buNone/>
                      </a:pPr>
                      <a:r>
                        <a:rPr lang="en-US" sz="300" b="1" dirty="0">
                          <a:solidFill>
                            <a:srgbClr val="44C8F5"/>
                          </a:solidFill>
                          <a:latin typeface="Arial" panose="020B0604020202020204" pitchFamily="34" charset="0"/>
                          <a:cs typeface="Arial" panose="020B0604020202020204" pitchFamily="34" charset="0"/>
                        </a:rPr>
                        <a:t>Follow-up Action to be reviewed at Shift End Meeting and Next Day Start-up meeting</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900" b="1" dirty="0">
                        <a:solidFill>
                          <a:srgbClr val="44C8F5"/>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900" b="1" dirty="0">
                        <a:solidFill>
                          <a:srgbClr val="226B80"/>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900" b="1" dirty="0">
                        <a:solidFill>
                          <a:srgbClr val="226B80"/>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lnT w="9525" cap="flat" cmpd="sng" algn="ctr">
                      <a:solidFill>
                        <a:srgbClr val="132941"/>
                      </a:solidFill>
                      <a:prstDash val="solid"/>
                      <a:round/>
                      <a:headEnd type="none" w="med" len="med"/>
                      <a:tailEnd type="none" w="med" len="med"/>
                    </a:lnT>
                  </a:tcPr>
                </a:tc>
                <a:extLst>
                  <a:ext uri="{0D108BD9-81ED-4DB2-BD59-A6C34878D82A}">
                    <a16:rowId xmlns:a16="http://schemas.microsoft.com/office/drawing/2014/main" val="3462721492"/>
                  </a:ext>
                </a:extLst>
              </a:tr>
              <a:tr h="75467">
                <a:tc gridSpan="6">
                  <a:txBody>
                    <a:bodyPr/>
                    <a:lstStyle/>
                    <a:p>
                      <a:pPr marL="0" marR="0" lvl="0" indent="0" algn="ctr" rtl="0" eaLnBrk="1" fontAlgn="auto" latinLnBrk="0" hangingPunct="1">
                        <a:lnSpc>
                          <a:spcPct val="100000"/>
                        </a:lnSpc>
                        <a:spcBef>
                          <a:spcPts val="0"/>
                        </a:spcBef>
                        <a:spcAft>
                          <a:spcPts val="0"/>
                        </a:spcAft>
                        <a:buFont typeface="+mj-lt"/>
                        <a:buNone/>
                      </a:pPr>
                      <a:r>
                        <a:rPr lang="en-US" sz="200" b="1" dirty="0">
                          <a:solidFill>
                            <a:schemeClr val="bg1"/>
                          </a:solidFill>
                          <a:latin typeface="Arial" panose="020B0604020202020204" pitchFamily="34" charset="0"/>
                          <a:cs typeface="Arial" panose="020B0604020202020204" pitchFamily="34" charset="0"/>
                        </a:rPr>
                        <a:t>What</a:t>
                      </a:r>
                    </a:p>
                  </a:txBody>
                  <a:tcPr marL="15076" marR="15076"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200" b="1" dirty="0">
                          <a:solidFill>
                            <a:schemeClr val="bg1"/>
                          </a:solidFill>
                          <a:latin typeface="Arial" panose="020B0604020202020204" pitchFamily="34" charset="0"/>
                          <a:cs typeface="Arial" panose="020B0604020202020204" pitchFamily="34" charset="0"/>
                        </a:rPr>
                        <a:t>Who</a:t>
                      </a: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gridSpan="2">
                  <a:txBody>
                    <a:bodyPr/>
                    <a:lstStyle/>
                    <a:p>
                      <a:pPr marL="0" indent="0" algn="ctr">
                        <a:buFont typeface="+mj-lt"/>
                        <a:buNone/>
                      </a:pPr>
                      <a:r>
                        <a:rPr lang="en-US" sz="200" b="1" dirty="0">
                          <a:solidFill>
                            <a:schemeClr val="bg1"/>
                          </a:solidFill>
                          <a:latin typeface="Arial" panose="020B0604020202020204" pitchFamily="34" charset="0"/>
                          <a:cs typeface="Arial" panose="020B0604020202020204" pitchFamily="34" charset="0"/>
                        </a:rPr>
                        <a:t>When</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a:txBody>
                    <a:bodyPr/>
                    <a:lstStyle/>
                    <a:p>
                      <a:pPr marL="0" indent="0" algn="ctr">
                        <a:buFont typeface="+mj-lt"/>
                        <a:buNone/>
                      </a:pPr>
                      <a:r>
                        <a:rPr lang="en-US" sz="200" b="1" dirty="0">
                          <a:solidFill>
                            <a:schemeClr val="bg1"/>
                          </a:solidFill>
                          <a:latin typeface="Arial" panose="020B0604020202020204" pitchFamily="34" charset="0"/>
                          <a:cs typeface="Arial" panose="020B0604020202020204" pitchFamily="34" charset="0"/>
                        </a:rPr>
                        <a:t>Comments</a:t>
                      </a: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extLst>
                  <a:ext uri="{0D108BD9-81ED-4DB2-BD59-A6C34878D82A}">
                    <a16:rowId xmlns:a16="http://schemas.microsoft.com/office/drawing/2014/main" val="2095736633"/>
                  </a:ext>
                </a:extLst>
              </a:tr>
              <a:tr h="75467">
                <a:tc gridSpan="6">
                  <a:txBody>
                    <a:bodyPr/>
                    <a:lstStyle/>
                    <a:p>
                      <a:pPr marL="0" marR="0" lvl="0" indent="0" algn="ctr" rtl="0" eaLnBrk="1" fontAlgn="auto" latinLnBrk="0" hangingPunct="1">
                        <a:lnSpc>
                          <a:spcPct val="100000"/>
                        </a:lnSpc>
                        <a:spcBef>
                          <a:spcPts val="0"/>
                        </a:spcBef>
                        <a:spcAft>
                          <a:spcPts val="0"/>
                        </a:spcAft>
                        <a:buFont typeface="+mj-lt"/>
                        <a:buNone/>
                      </a:pPr>
                      <a:endParaRPr lang="en-US" sz="200" b="0" dirty="0">
                        <a:solidFill>
                          <a:schemeClr val="tx1"/>
                        </a:solidFill>
                        <a:latin typeface="Arial" panose="020B0604020202020204" pitchFamily="34" charset="0"/>
                        <a:cs typeface="Arial" panose="020B0604020202020204" pitchFamily="34" charset="0"/>
                      </a:endParaRPr>
                    </a:p>
                  </a:txBody>
                  <a:tcPr marL="15076" marR="15076"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459819"/>
                  </a:ext>
                </a:extLst>
              </a:tr>
              <a:tr h="75467">
                <a:tc gridSpan="6">
                  <a:txBody>
                    <a:bodyPr/>
                    <a:lstStyle/>
                    <a:p>
                      <a:pPr marL="0" marR="0" lvl="0" indent="0" algn="ctr" rtl="0" eaLnBrk="1" fontAlgn="auto" latinLnBrk="0" hangingPunct="1">
                        <a:lnSpc>
                          <a:spcPct val="100000"/>
                        </a:lnSpc>
                        <a:spcBef>
                          <a:spcPts val="0"/>
                        </a:spcBef>
                        <a:spcAft>
                          <a:spcPts val="0"/>
                        </a:spcAft>
                        <a:buFont typeface="+mj-lt"/>
                        <a:buNone/>
                      </a:pPr>
                      <a:endParaRPr lang="en-US" sz="200" b="0" dirty="0">
                        <a:solidFill>
                          <a:schemeClr val="tx1"/>
                        </a:solidFill>
                        <a:latin typeface="Arial" panose="020B0604020202020204" pitchFamily="34" charset="0"/>
                        <a:cs typeface="Arial" panose="020B0604020202020204" pitchFamily="34" charset="0"/>
                      </a:endParaRPr>
                    </a:p>
                  </a:txBody>
                  <a:tcPr marL="15076" marR="15076"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98007"/>
                  </a:ext>
                </a:extLst>
              </a:tr>
            </a:tbl>
          </a:graphicData>
        </a:graphic>
      </p:graphicFrame>
      <p:pic>
        <p:nvPicPr>
          <p:cNvPr id="9" name="Picture 8">
            <a:extLst>
              <a:ext uri="{FF2B5EF4-FFF2-40B4-BE49-F238E27FC236}">
                <a16:creationId xmlns:a16="http://schemas.microsoft.com/office/drawing/2014/main" id="{4D3EFD58-D0F4-454F-B082-13933854D6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14" t="17054" r="8151"/>
          <a:stretch/>
        </p:blipFill>
        <p:spPr>
          <a:xfrm>
            <a:off x="764739" y="3399300"/>
            <a:ext cx="2703807" cy="1927810"/>
          </a:xfrm>
          <a:prstGeom prst="rect">
            <a:avLst/>
          </a:prstGeom>
        </p:spPr>
      </p:pic>
      <p:graphicFrame>
        <p:nvGraphicFramePr>
          <p:cNvPr id="10" name="Table 9">
            <a:extLst>
              <a:ext uri="{FF2B5EF4-FFF2-40B4-BE49-F238E27FC236}">
                <a16:creationId xmlns:a16="http://schemas.microsoft.com/office/drawing/2014/main" id="{2FFEB467-847C-9A42-B4A6-CA3ACA687F91}"/>
              </a:ext>
            </a:extLst>
          </p:cNvPr>
          <p:cNvGraphicFramePr>
            <a:graphicFrameLocks noGrp="1"/>
          </p:cNvGraphicFramePr>
          <p:nvPr>
            <p:extLst>
              <p:ext uri="{D42A27DB-BD31-4B8C-83A1-F6EECF244321}">
                <p14:modId xmlns:p14="http://schemas.microsoft.com/office/powerpoint/2010/main" val="834539065"/>
              </p:ext>
            </p:extLst>
          </p:nvPr>
        </p:nvGraphicFramePr>
        <p:xfrm>
          <a:off x="8715921" y="3489908"/>
          <a:ext cx="2700392" cy="1817566"/>
        </p:xfrm>
        <a:graphic>
          <a:graphicData uri="http://schemas.openxmlformats.org/drawingml/2006/table">
            <a:tbl>
              <a:tblPr firstRow="1" bandRow="1">
                <a:tableStyleId>{0505E3EF-67EA-436B-97B2-0124C06EBD24}</a:tableStyleId>
              </a:tblPr>
              <a:tblGrid>
                <a:gridCol w="244222">
                  <a:extLst>
                    <a:ext uri="{9D8B030D-6E8A-4147-A177-3AD203B41FA5}">
                      <a16:colId xmlns:a16="http://schemas.microsoft.com/office/drawing/2014/main" val="3634889942"/>
                    </a:ext>
                  </a:extLst>
                </a:gridCol>
                <a:gridCol w="205843">
                  <a:extLst>
                    <a:ext uri="{9D8B030D-6E8A-4147-A177-3AD203B41FA5}">
                      <a16:colId xmlns:a16="http://schemas.microsoft.com/office/drawing/2014/main" val="3155266510"/>
                    </a:ext>
                  </a:extLst>
                </a:gridCol>
                <a:gridCol w="198866">
                  <a:extLst>
                    <a:ext uri="{9D8B030D-6E8A-4147-A177-3AD203B41FA5}">
                      <a16:colId xmlns:a16="http://schemas.microsoft.com/office/drawing/2014/main" val="3153038504"/>
                    </a:ext>
                  </a:extLst>
                </a:gridCol>
                <a:gridCol w="244222">
                  <a:extLst>
                    <a:ext uri="{9D8B030D-6E8A-4147-A177-3AD203B41FA5}">
                      <a16:colId xmlns:a16="http://schemas.microsoft.com/office/drawing/2014/main" val="4142859726"/>
                    </a:ext>
                  </a:extLst>
                </a:gridCol>
                <a:gridCol w="216310">
                  <a:extLst>
                    <a:ext uri="{9D8B030D-6E8A-4147-A177-3AD203B41FA5}">
                      <a16:colId xmlns:a16="http://schemas.microsoft.com/office/drawing/2014/main" val="4057936429"/>
                    </a:ext>
                  </a:extLst>
                </a:gridCol>
                <a:gridCol w="223288">
                  <a:extLst>
                    <a:ext uri="{9D8B030D-6E8A-4147-A177-3AD203B41FA5}">
                      <a16:colId xmlns:a16="http://schemas.microsoft.com/office/drawing/2014/main" val="4157501530"/>
                    </a:ext>
                  </a:extLst>
                </a:gridCol>
                <a:gridCol w="261666">
                  <a:extLst>
                    <a:ext uri="{9D8B030D-6E8A-4147-A177-3AD203B41FA5}">
                      <a16:colId xmlns:a16="http://schemas.microsoft.com/office/drawing/2014/main" val="770969295"/>
                    </a:ext>
                  </a:extLst>
                </a:gridCol>
                <a:gridCol w="240733">
                  <a:extLst>
                    <a:ext uri="{9D8B030D-6E8A-4147-A177-3AD203B41FA5}">
                      <a16:colId xmlns:a16="http://schemas.microsoft.com/office/drawing/2014/main" val="3848992586"/>
                    </a:ext>
                  </a:extLst>
                </a:gridCol>
                <a:gridCol w="865242">
                  <a:extLst>
                    <a:ext uri="{9D8B030D-6E8A-4147-A177-3AD203B41FA5}">
                      <a16:colId xmlns:a16="http://schemas.microsoft.com/office/drawing/2014/main" val="1959032833"/>
                    </a:ext>
                  </a:extLst>
                </a:gridCol>
              </a:tblGrid>
              <a:tr h="142575">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dirty="0">
                          <a:solidFill>
                            <a:schemeClr val="bg1"/>
                          </a:solidFill>
                          <a:latin typeface="Arial" panose="020B0604020202020204" pitchFamily="34" charset="0"/>
                          <a:cs typeface="Arial" panose="020B0604020202020204" pitchFamily="34" charset="0"/>
                        </a:rPr>
                        <a:t>Line 1 Daily Monitoring Meeting Board             Team Leader:                                Date:</a:t>
                      </a:r>
                      <a:endParaRPr lang="en-US" sz="500" b="1" dirty="0">
                        <a:solidFill>
                          <a:schemeClr val="bg1"/>
                        </a:solidFill>
                        <a:latin typeface="Arial" panose="020B0604020202020204" pitchFamily="34" charset="0"/>
                        <a:cs typeface="Arial" panose="020B0604020202020204" pitchFamily="34" charset="0"/>
                      </a:endParaRP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85172730"/>
                  </a:ext>
                </a:extLst>
              </a:tr>
              <a:tr h="48644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                                   Safety Information</a:t>
                      </a:r>
                      <a:b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Near-Miss</a:t>
                      </a:r>
                      <a:br>
                        <a:rPr lang="en-GB" sz="500" b="0" dirty="0">
                          <a:latin typeface="Arial" panose="020B0604020202020204" pitchFamily="34" charset="0"/>
                          <a:cs typeface="Arial" panose="020B0604020202020204" pitchFamily="34" charset="0"/>
                        </a:rPr>
                      </a:br>
                      <a:endParaRPr lang="en-GB" sz="5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Accident</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rgbClr val="132941"/>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Quality Information</a:t>
                      </a:r>
                      <a:b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Internal</a:t>
                      </a:r>
                      <a:br>
                        <a:rPr lang="en-GB" sz="500" b="0" dirty="0">
                          <a:latin typeface="Arial" panose="020B0604020202020204" pitchFamily="34" charset="0"/>
                          <a:cs typeface="Arial" panose="020B0604020202020204" pitchFamily="34" charset="0"/>
                        </a:rPr>
                      </a:br>
                      <a:endParaRPr lang="en-GB" sz="5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External</a:t>
                      </a:r>
                    </a:p>
                  </a:txBody>
                  <a:tcPr marL="40481" marR="40481" marT="20241" marB="20241" anchor="ctr">
                    <a:lnL w="9525" cap="flat" cmpd="sng" algn="ctr">
                      <a:solidFill>
                        <a:srgbClr val="132941"/>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87070638"/>
                  </a:ext>
                </a:extLst>
              </a:tr>
              <a:tr h="103366">
                <a:tc rowSpan="2">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44C8F5"/>
                          </a:solidFill>
                          <a:latin typeface="Arial" panose="020B0604020202020204" pitchFamily="34" charset="0"/>
                          <a:cs typeface="Arial" panose="020B0604020202020204" pitchFamily="34" charset="0"/>
                        </a:rPr>
                        <a:t>Order/</a:t>
                      </a:r>
                      <a:br>
                        <a:rPr lang="en-US" sz="400" b="1" dirty="0">
                          <a:solidFill>
                            <a:srgbClr val="44C8F5"/>
                          </a:solidFill>
                          <a:latin typeface="Arial" panose="020B0604020202020204" pitchFamily="34" charset="0"/>
                          <a:cs typeface="Arial" panose="020B0604020202020204" pitchFamily="34" charset="0"/>
                        </a:rPr>
                      </a:br>
                      <a:r>
                        <a:rPr lang="en-US" sz="400" b="1" dirty="0">
                          <a:solidFill>
                            <a:srgbClr val="44C8F5"/>
                          </a:solidFill>
                          <a:latin typeface="Arial" panose="020B0604020202020204" pitchFamily="34" charset="0"/>
                          <a:cs typeface="Arial" panose="020B0604020202020204" pitchFamily="34" charset="0"/>
                        </a:rPr>
                        <a:t>QTY</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226B80"/>
                          </a:solidFill>
                          <a:latin typeface="Arial" panose="020B0604020202020204" pitchFamily="34" charset="0"/>
                          <a:cs typeface="Arial" panose="020B0604020202020204" pitchFamily="34" charset="0"/>
                        </a:rPr>
                        <a:t>PPM</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226B80"/>
                          </a:solidFill>
                          <a:latin typeface="Arial" panose="020B0604020202020204" pitchFamily="34" charset="0"/>
                          <a:cs typeface="Arial" panose="020B0604020202020204" pitchFamily="34" charset="0"/>
                        </a:rPr>
                        <a:t>Give Away %</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400" b="1" dirty="0">
                          <a:solidFill>
                            <a:srgbClr val="226B80"/>
                          </a:solidFill>
                          <a:latin typeface="Arial" panose="020B0604020202020204" pitchFamily="34" charset="0"/>
                          <a:cs typeface="Arial" panose="020B0604020202020204" pitchFamily="34" charset="0"/>
                        </a:rPr>
                        <a:t>Cost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44C8F5"/>
                          </a:solidFill>
                          <a:latin typeface="Arial" panose="020B0604020202020204" pitchFamily="34" charset="0"/>
                          <a:cs typeface="Arial" panose="020B0604020202020204" pitchFamily="34" charset="0"/>
                        </a:rPr>
                        <a:t>Reason for Variance</a:t>
                      </a:r>
                      <a:br>
                        <a:rPr lang="en-US" sz="400" b="1" dirty="0">
                          <a:solidFill>
                            <a:srgbClr val="44C8F5"/>
                          </a:solidFill>
                          <a:latin typeface="Arial" panose="020B0604020202020204" pitchFamily="34" charset="0"/>
                          <a:cs typeface="Arial" panose="020B0604020202020204" pitchFamily="34" charset="0"/>
                        </a:rPr>
                      </a:br>
                      <a:r>
                        <a:rPr lang="en-US" sz="400" b="1" dirty="0">
                          <a:solidFill>
                            <a:srgbClr val="44C8F5"/>
                          </a:solidFill>
                          <a:latin typeface="Arial" panose="020B0604020202020204" pitchFamily="34" charset="0"/>
                          <a:cs typeface="Arial" panose="020B0604020202020204" pitchFamily="34" charset="0"/>
                        </a:rPr>
                        <a:t>and Time Lost (mins)</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721492"/>
                  </a:ext>
                </a:extLst>
              </a:tr>
              <a:tr h="163961">
                <a:tc v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44C8F5"/>
                          </a:solidFill>
                          <a:latin typeface="Arial" panose="020B0604020202020204" pitchFamily="34" charset="0"/>
                          <a:cs typeface="Arial" panose="020B0604020202020204" pitchFamily="34" charset="0"/>
                        </a:rPr>
                        <a:t>Target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400" b="1" dirty="0">
                          <a:solidFill>
                            <a:srgbClr val="44C8F5"/>
                          </a:solidFill>
                          <a:latin typeface="Arial" panose="020B0604020202020204" pitchFamily="34" charset="0"/>
                          <a:cs typeface="Arial" panose="020B0604020202020204" pitchFamily="34" charset="0"/>
                        </a:rPr>
                        <a:t>Actual</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400" b="1" dirty="0">
                          <a:solidFill>
                            <a:srgbClr val="44C8F5"/>
                          </a:solidFill>
                          <a:latin typeface="Arial" panose="020B0604020202020204" pitchFamily="34" charset="0"/>
                          <a:cs typeface="Arial" panose="020B0604020202020204" pitchFamily="34" charset="0"/>
                        </a:rPr>
                        <a:t>Var. +/_</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400" b="1" dirty="0">
                          <a:solidFill>
                            <a:srgbClr val="44C8F5"/>
                          </a:solidFill>
                          <a:latin typeface="Arial" panose="020B0604020202020204" pitchFamily="34" charset="0"/>
                          <a:cs typeface="Arial" panose="020B0604020202020204" pitchFamily="34" charset="0"/>
                        </a:rPr>
                        <a:t>Target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b="1" dirty="0">
                          <a:solidFill>
                            <a:srgbClr val="44C8F5"/>
                          </a:solidFill>
                          <a:latin typeface="Arial" panose="020B0604020202020204" pitchFamily="34" charset="0"/>
                          <a:cs typeface="Arial" panose="020B0604020202020204" pitchFamily="34" charset="0"/>
                        </a:rPr>
                        <a:t>Actual</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b="1" dirty="0">
                          <a:solidFill>
                            <a:srgbClr val="44C8F5"/>
                          </a:solidFill>
                          <a:latin typeface="Arial" panose="020B0604020202020204" pitchFamily="34" charset="0"/>
                          <a:cs typeface="Arial" panose="020B0604020202020204" pitchFamily="34" charset="0"/>
                        </a:rPr>
                        <a:t>Var. +/_</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44C8F5"/>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429030"/>
                  </a:ext>
                </a:extLst>
              </a:tr>
              <a:tr h="117325">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GA – Within Tolerance</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736633"/>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459819"/>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Slow Start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98007"/>
                  </a:ext>
                </a:extLst>
              </a:tr>
              <a:tr h="108156">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19</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987443"/>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1.5</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1.5</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Don’ Know</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1716535"/>
                  </a:ext>
                </a:extLst>
              </a:tr>
              <a:tr h="111644">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18</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72719"/>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Material not prepared – 3 mins</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884371"/>
                  </a:ext>
                </a:extLst>
              </a:tr>
              <a:tr h="111644">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18</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977011"/>
                  </a:ext>
                </a:extLst>
              </a:tr>
            </a:tbl>
          </a:graphicData>
        </a:graphic>
      </p:graphicFrame>
      <p:pic>
        <p:nvPicPr>
          <p:cNvPr id="11" name="Picture 10">
            <a:extLst>
              <a:ext uri="{FF2B5EF4-FFF2-40B4-BE49-F238E27FC236}">
                <a16:creationId xmlns:a16="http://schemas.microsoft.com/office/drawing/2014/main" id="{7BE9E925-7AA5-7E49-81AA-FF9CE9FF9380}"/>
              </a:ext>
            </a:extLst>
          </p:cNvPr>
          <p:cNvPicPr>
            <a:picLocks noChangeAspect="1"/>
          </p:cNvPicPr>
          <p:nvPr/>
        </p:nvPicPr>
        <p:blipFill rotWithShape="1">
          <a:blip r:embed="rId5"/>
          <a:srcRect l="3958" t="5594" r="87791" b="84044"/>
          <a:stretch/>
        </p:blipFill>
        <p:spPr>
          <a:xfrm>
            <a:off x="9131883" y="3683836"/>
            <a:ext cx="392136" cy="365994"/>
          </a:xfrm>
          <a:prstGeom prst="rect">
            <a:avLst/>
          </a:prstGeom>
        </p:spPr>
      </p:pic>
      <p:pic>
        <p:nvPicPr>
          <p:cNvPr id="13" name="Picture 12">
            <a:extLst>
              <a:ext uri="{FF2B5EF4-FFF2-40B4-BE49-F238E27FC236}">
                <a16:creationId xmlns:a16="http://schemas.microsoft.com/office/drawing/2014/main" id="{51FE9F97-9510-574D-A15C-4EE4817E6F2D}"/>
              </a:ext>
            </a:extLst>
          </p:cNvPr>
          <p:cNvPicPr>
            <a:picLocks noChangeAspect="1"/>
          </p:cNvPicPr>
          <p:nvPr/>
        </p:nvPicPr>
        <p:blipFill rotWithShape="1">
          <a:blip r:embed="rId5"/>
          <a:srcRect l="36906" t="5631" r="54568" b="84192"/>
          <a:stretch/>
        </p:blipFill>
        <p:spPr>
          <a:xfrm>
            <a:off x="10467607" y="3671959"/>
            <a:ext cx="392136" cy="423879"/>
          </a:xfrm>
          <a:prstGeom prst="rect">
            <a:avLst/>
          </a:prstGeom>
        </p:spPr>
      </p:pic>
      <p:sp>
        <p:nvSpPr>
          <p:cNvPr id="14" name="Text Placeholder 2">
            <a:extLst>
              <a:ext uri="{FF2B5EF4-FFF2-40B4-BE49-F238E27FC236}">
                <a16:creationId xmlns:a16="http://schemas.microsoft.com/office/drawing/2014/main" id="{0478130A-21E8-0549-B541-7D126F003644}"/>
              </a:ext>
            </a:extLst>
          </p:cNvPr>
          <p:cNvSpPr txBox="1">
            <a:spLocks/>
          </p:cNvSpPr>
          <p:nvPr/>
        </p:nvSpPr>
        <p:spPr>
          <a:xfrm>
            <a:off x="2231419" y="1624893"/>
            <a:ext cx="2627564" cy="1156601"/>
          </a:xfrm>
          <a:prstGeom prst="rect">
            <a:avLst/>
          </a:prstGeom>
        </p:spPr>
        <p:txBody>
          <a:bodyPr vert="horz" lIns="0" tIns="0" rIns="0" bIns="0" rtlCol="0">
            <a:normAutofit fontScale="92500" lnSpcReduction="20000"/>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dirty="0">
                <a:solidFill>
                  <a:srgbClr val="44C8F5"/>
                </a:solidFill>
              </a:rPr>
              <a:t>Leader standard work</a:t>
            </a:r>
            <a:r>
              <a:rPr lang="en-GB" sz="1800" dirty="0"/>
              <a:t/>
            </a:r>
            <a:br>
              <a:rPr lang="en-GB" sz="1800" dirty="0"/>
            </a:br>
            <a:r>
              <a:rPr lang="en-GB" sz="1400" dirty="0">
                <a:solidFill>
                  <a:srgbClr val="44C8F5"/>
                </a:solidFill>
                <a:cs typeface="Arial" panose="020B0604020202020204" pitchFamily="34" charset="0"/>
              </a:rPr>
              <a:t>–</a:t>
            </a:r>
            <a:r>
              <a:rPr lang="en-GB" sz="1400" dirty="0">
                <a:cs typeface="Arial" panose="020B0604020202020204" pitchFamily="34" charset="0"/>
              </a:rPr>
              <a:t> </a:t>
            </a:r>
            <a:r>
              <a:rPr lang="en-GB" sz="1400" dirty="0"/>
              <a:t>Designated tasks that</a:t>
            </a:r>
            <a:br>
              <a:rPr lang="en-GB" sz="1400" dirty="0"/>
            </a:br>
            <a:r>
              <a:rPr lang="en-GB" sz="1400" dirty="0"/>
              <a:t>   support the team</a:t>
            </a:r>
            <a:br>
              <a:rPr lang="en-GB" sz="1400" dirty="0"/>
            </a:br>
            <a:r>
              <a:rPr lang="en-GB" sz="1400" dirty="0">
                <a:solidFill>
                  <a:srgbClr val="44C8F5"/>
                </a:solidFill>
                <a:cs typeface="Arial" panose="020B0604020202020204" pitchFamily="34" charset="0"/>
              </a:rPr>
              <a:t>–</a:t>
            </a:r>
            <a:r>
              <a:rPr lang="en-GB" sz="1400" dirty="0">
                <a:cs typeface="Arial" panose="020B0604020202020204" pitchFamily="34" charset="0"/>
              </a:rPr>
              <a:t> </a:t>
            </a:r>
            <a:r>
              <a:rPr lang="en-GB" sz="1400" dirty="0"/>
              <a:t>Daily, Weekly &amp; Monthly</a:t>
            </a:r>
            <a:br>
              <a:rPr lang="en-GB" sz="1400" dirty="0"/>
            </a:br>
            <a:endParaRPr lang="en-US" sz="1600" dirty="0"/>
          </a:p>
        </p:txBody>
      </p:sp>
      <p:sp>
        <p:nvSpPr>
          <p:cNvPr id="15" name="Text Placeholder 2">
            <a:extLst>
              <a:ext uri="{FF2B5EF4-FFF2-40B4-BE49-F238E27FC236}">
                <a16:creationId xmlns:a16="http://schemas.microsoft.com/office/drawing/2014/main" id="{B8A11BE6-2173-CE46-B2E9-C83D7BB87D3D}"/>
              </a:ext>
            </a:extLst>
          </p:cNvPr>
          <p:cNvSpPr txBox="1">
            <a:spLocks/>
          </p:cNvSpPr>
          <p:nvPr/>
        </p:nvSpPr>
        <p:spPr>
          <a:xfrm>
            <a:off x="764739" y="5500698"/>
            <a:ext cx="4060370" cy="1156601"/>
          </a:xfrm>
          <a:prstGeom prst="rect">
            <a:avLst/>
          </a:prstGeom>
        </p:spPr>
        <p:txBody>
          <a:bodyPr vert="horz" lIns="0" tIns="0" rIns="0" bIns="0" rtlCol="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700" b="1" dirty="0">
                <a:solidFill>
                  <a:srgbClr val="44C8F5"/>
                </a:solidFill>
              </a:rPr>
              <a:t>Leader visibility &amp; Gemba walk</a:t>
            </a:r>
            <a:r>
              <a:rPr lang="en-GB" sz="1800" dirty="0"/>
              <a:t/>
            </a:r>
            <a:br>
              <a:rPr lang="en-GB" sz="1800" dirty="0"/>
            </a:br>
            <a:r>
              <a:rPr lang="en-GB" sz="1300" dirty="0">
                <a:solidFill>
                  <a:srgbClr val="44C8F5"/>
                </a:solidFill>
                <a:cs typeface="Arial" panose="020B0604020202020204" pitchFamily="34" charset="0"/>
              </a:rPr>
              <a:t>–</a:t>
            </a:r>
            <a:r>
              <a:rPr lang="en-GB" sz="1300" dirty="0">
                <a:cs typeface="Arial" panose="020B0604020202020204" pitchFamily="34" charset="0"/>
              </a:rPr>
              <a:t> </a:t>
            </a:r>
            <a:r>
              <a:rPr lang="en-GB" sz="1300" dirty="0"/>
              <a:t>Structured walk of area with focus</a:t>
            </a:r>
            <a:br>
              <a:rPr lang="en-GB" sz="1300" dirty="0"/>
            </a:br>
            <a:r>
              <a:rPr lang="en-GB" sz="1300" dirty="0"/>
              <a:t>   on problem solving</a:t>
            </a:r>
            <a:r>
              <a:rPr lang="en-GB" sz="1400" dirty="0"/>
              <a:t/>
            </a:r>
            <a:br>
              <a:rPr lang="en-GB" sz="1400" dirty="0"/>
            </a:br>
            <a:endParaRPr lang="en-US" sz="1600" dirty="0"/>
          </a:p>
        </p:txBody>
      </p:sp>
      <p:sp>
        <p:nvSpPr>
          <p:cNvPr id="16" name="Text Placeholder 2">
            <a:extLst>
              <a:ext uri="{FF2B5EF4-FFF2-40B4-BE49-F238E27FC236}">
                <a16:creationId xmlns:a16="http://schemas.microsoft.com/office/drawing/2014/main" id="{90E9FCBA-A8E6-634D-A456-D06B9929DA6A}"/>
              </a:ext>
            </a:extLst>
          </p:cNvPr>
          <p:cNvSpPr txBox="1">
            <a:spLocks/>
          </p:cNvSpPr>
          <p:nvPr/>
        </p:nvSpPr>
        <p:spPr>
          <a:xfrm>
            <a:off x="8704972" y="2436435"/>
            <a:ext cx="2722289" cy="1313653"/>
          </a:xfrm>
          <a:prstGeom prst="rect">
            <a:avLst/>
          </a:prstGeom>
        </p:spPr>
        <p:txBody>
          <a:bodyPr vert="horz" lIns="0" tIns="0" rIns="0" bIns="0" rtlCol="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700" b="1" dirty="0">
                <a:solidFill>
                  <a:srgbClr val="44C8F5"/>
                </a:solidFill>
              </a:rPr>
              <a:t>Visual Management</a:t>
            </a:r>
            <a:br>
              <a:rPr lang="en-GB" sz="1700" b="1" dirty="0">
                <a:solidFill>
                  <a:srgbClr val="44C8F5"/>
                </a:solidFill>
              </a:rPr>
            </a:br>
            <a:r>
              <a:rPr lang="en-GB" sz="1700" b="1" dirty="0">
                <a:solidFill>
                  <a:srgbClr val="44C8F5"/>
                </a:solidFill>
              </a:rPr>
              <a:t>– Tier Boards</a:t>
            </a:r>
            <a:r>
              <a:rPr lang="en-GB" sz="1800" dirty="0"/>
              <a:t/>
            </a:r>
            <a:br>
              <a:rPr lang="en-GB" sz="1800" dirty="0"/>
            </a:br>
            <a:r>
              <a:rPr lang="en-GB" sz="1300" dirty="0">
                <a:solidFill>
                  <a:srgbClr val="44C8F5"/>
                </a:solidFill>
                <a:cs typeface="Arial" panose="020B0604020202020204" pitchFamily="34" charset="0"/>
              </a:rPr>
              <a:t>–</a:t>
            </a:r>
            <a:r>
              <a:rPr lang="en-GB" sz="1300" dirty="0">
                <a:cs typeface="Arial" panose="020B0604020202020204" pitchFamily="34" charset="0"/>
              </a:rPr>
              <a:t> </a:t>
            </a:r>
            <a:r>
              <a:rPr lang="en-GB" sz="1300" dirty="0"/>
              <a:t>Focal Point to ‘Go See’</a:t>
            </a:r>
            <a:r>
              <a:rPr lang="en-GB" sz="1400" dirty="0"/>
              <a:t/>
            </a:r>
            <a:br>
              <a:rPr lang="en-GB" sz="1400" dirty="0"/>
            </a:br>
            <a:endParaRPr lang="en-US" sz="1600" dirty="0"/>
          </a:p>
        </p:txBody>
      </p:sp>
      <p:grpSp>
        <p:nvGrpSpPr>
          <p:cNvPr id="2" name="Group 1">
            <a:extLst>
              <a:ext uri="{FF2B5EF4-FFF2-40B4-BE49-F238E27FC236}">
                <a16:creationId xmlns:a16="http://schemas.microsoft.com/office/drawing/2014/main" id="{D7B1B691-1405-FA4D-B74D-62388EC15856}"/>
              </a:ext>
            </a:extLst>
          </p:cNvPr>
          <p:cNvGrpSpPr/>
          <p:nvPr/>
        </p:nvGrpSpPr>
        <p:grpSpPr>
          <a:xfrm>
            <a:off x="3573537" y="2529312"/>
            <a:ext cx="4923357" cy="2193513"/>
            <a:chOff x="3573537" y="2529312"/>
            <a:chExt cx="4923357" cy="2193513"/>
          </a:xfrm>
        </p:grpSpPr>
        <p:sp>
          <p:nvSpPr>
            <p:cNvPr id="17" name="Text Placeholder 2">
              <a:extLst>
                <a:ext uri="{FF2B5EF4-FFF2-40B4-BE49-F238E27FC236}">
                  <a16:creationId xmlns:a16="http://schemas.microsoft.com/office/drawing/2014/main" id="{74544296-F5CE-F347-989E-2B2C45E9B1B0}"/>
                </a:ext>
              </a:extLst>
            </p:cNvPr>
            <p:cNvSpPr txBox="1">
              <a:spLocks/>
            </p:cNvSpPr>
            <p:nvPr/>
          </p:nvSpPr>
          <p:spPr>
            <a:xfrm>
              <a:off x="4767434" y="3246725"/>
              <a:ext cx="2537905" cy="1156601"/>
            </a:xfrm>
            <a:prstGeom prst="rect">
              <a:avLst/>
            </a:prstGeom>
          </p:spPr>
          <p:txBody>
            <a:bodyPr vert="horz" lIns="0" tIns="0" rIns="0" bIns="0" rtlCol="0">
              <a:normAutofit fontScale="92500" lnSpcReduction="10000"/>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b="1" dirty="0">
                  <a:solidFill>
                    <a:srgbClr val="44C8F5"/>
                  </a:solidFill>
                </a:rPr>
                <a:t>Lead by</a:t>
              </a:r>
              <a:br>
                <a:rPr lang="en-GB" b="1" dirty="0">
                  <a:solidFill>
                    <a:srgbClr val="44C8F5"/>
                  </a:solidFill>
                </a:rPr>
              </a:br>
              <a:r>
                <a:rPr lang="en-GB" b="1" dirty="0">
                  <a:solidFill>
                    <a:srgbClr val="44C8F5"/>
                  </a:solidFill>
                </a:rPr>
                <a:t>Example from</a:t>
              </a:r>
              <a:br>
                <a:rPr lang="en-GB" b="1" dirty="0">
                  <a:solidFill>
                    <a:srgbClr val="44C8F5"/>
                  </a:solidFill>
                </a:rPr>
              </a:br>
              <a:r>
                <a:rPr lang="en-GB" b="1" dirty="0">
                  <a:solidFill>
                    <a:srgbClr val="44C8F5"/>
                  </a:solidFill>
                </a:rPr>
                <a:t>all levels</a:t>
              </a:r>
              <a:endParaRPr lang="en-US" b="1" dirty="0">
                <a:solidFill>
                  <a:srgbClr val="44C8F5"/>
                </a:solidFill>
              </a:endParaRPr>
            </a:p>
          </p:txBody>
        </p:sp>
        <p:pic>
          <p:nvPicPr>
            <p:cNvPr id="29" name="Picture 28">
              <a:extLst>
                <a:ext uri="{FF2B5EF4-FFF2-40B4-BE49-F238E27FC236}">
                  <a16:creationId xmlns:a16="http://schemas.microsoft.com/office/drawing/2014/main" id="{0C5EE161-3AC9-514B-9969-E1EB284D3906}"/>
                </a:ext>
              </a:extLst>
            </p:cNvPr>
            <p:cNvPicPr>
              <a:picLocks noChangeAspect="1"/>
            </p:cNvPicPr>
            <p:nvPr/>
          </p:nvPicPr>
          <p:blipFill>
            <a:blip r:embed="rId6"/>
            <a:stretch>
              <a:fillRect/>
            </a:stretch>
          </p:blipFill>
          <p:spPr>
            <a:xfrm rot="21051748">
              <a:off x="6427999" y="2529312"/>
              <a:ext cx="1917700" cy="2057400"/>
            </a:xfrm>
            <a:prstGeom prst="rect">
              <a:avLst/>
            </a:prstGeom>
          </p:spPr>
        </p:pic>
        <p:pic>
          <p:nvPicPr>
            <p:cNvPr id="30" name="Picture 29">
              <a:extLst>
                <a:ext uri="{FF2B5EF4-FFF2-40B4-BE49-F238E27FC236}">
                  <a16:creationId xmlns:a16="http://schemas.microsoft.com/office/drawing/2014/main" id="{BEDB0B49-E72C-3341-9C3A-4EA515F5EA0D}"/>
                </a:ext>
              </a:extLst>
            </p:cNvPr>
            <p:cNvPicPr>
              <a:picLocks noChangeAspect="1"/>
            </p:cNvPicPr>
            <p:nvPr/>
          </p:nvPicPr>
          <p:blipFill>
            <a:blip r:embed="rId7"/>
            <a:stretch>
              <a:fillRect/>
            </a:stretch>
          </p:blipFill>
          <p:spPr>
            <a:xfrm rot="558163">
              <a:off x="3727217" y="2531566"/>
              <a:ext cx="1917700" cy="2057400"/>
            </a:xfrm>
            <a:prstGeom prst="rect">
              <a:avLst/>
            </a:prstGeom>
          </p:spPr>
        </p:pic>
        <p:pic>
          <p:nvPicPr>
            <p:cNvPr id="33" name="Picture 32">
              <a:extLst>
                <a:ext uri="{FF2B5EF4-FFF2-40B4-BE49-F238E27FC236}">
                  <a16:creationId xmlns:a16="http://schemas.microsoft.com/office/drawing/2014/main" id="{52F1A079-0CEA-3144-8034-6EA63D7E2AF4}"/>
                </a:ext>
              </a:extLst>
            </p:cNvPr>
            <p:cNvPicPr>
              <a:picLocks noChangeAspect="1"/>
            </p:cNvPicPr>
            <p:nvPr/>
          </p:nvPicPr>
          <p:blipFill>
            <a:blip r:embed="rId8"/>
            <a:stretch>
              <a:fillRect/>
            </a:stretch>
          </p:blipFill>
          <p:spPr>
            <a:xfrm>
              <a:off x="3573537" y="4497328"/>
              <a:ext cx="4923357" cy="225497"/>
            </a:xfrm>
            <a:prstGeom prst="rect">
              <a:avLst/>
            </a:prstGeom>
          </p:spPr>
        </p:pic>
      </p:grpSp>
      <p:sp>
        <p:nvSpPr>
          <p:cNvPr id="34" name="Text Placeholder 1">
            <a:extLst>
              <a:ext uri="{FF2B5EF4-FFF2-40B4-BE49-F238E27FC236}">
                <a16:creationId xmlns:a16="http://schemas.microsoft.com/office/drawing/2014/main" id="{E2EB7BE7-E17A-B247-9E0A-51FADC77406C}"/>
              </a:ext>
            </a:extLst>
          </p:cNvPr>
          <p:cNvSpPr txBox="1">
            <a:spLocks/>
          </p:cNvSpPr>
          <p:nvPr/>
        </p:nvSpPr>
        <p:spPr>
          <a:xfrm>
            <a:off x="730619" y="505428"/>
            <a:ext cx="5106900"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System</a:t>
            </a:r>
            <a:endParaRPr lang="en-US" dirty="0">
              <a:solidFill>
                <a:srgbClr val="132941"/>
              </a:solidFill>
            </a:endParaRPr>
          </a:p>
        </p:txBody>
      </p:sp>
    </p:spTree>
    <p:extLst>
      <p:ext uri="{BB962C8B-B14F-4D97-AF65-F5344CB8AC3E}">
        <p14:creationId xmlns:p14="http://schemas.microsoft.com/office/powerpoint/2010/main" val="1370557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6B5E46C6-128A-7B4B-850B-9FA6BE430D5F}"/>
              </a:ext>
            </a:extLst>
          </p:cNvPr>
          <p:cNvSpPr txBox="1">
            <a:spLocks/>
          </p:cNvSpPr>
          <p:nvPr/>
        </p:nvSpPr>
        <p:spPr>
          <a:xfrm>
            <a:off x="730619" y="505428"/>
            <a:ext cx="5106900"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How to Start</a:t>
            </a:r>
            <a:endParaRPr lang="en-US" dirty="0">
              <a:solidFill>
                <a:srgbClr val="132941"/>
              </a:solidFill>
            </a:endParaRPr>
          </a:p>
        </p:txBody>
      </p:sp>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Formulate a plan</a:t>
            </a:r>
          </a:p>
          <a:p>
            <a:r>
              <a:rPr lang="en-GB" sz="2100" dirty="0">
                <a:cs typeface="Arial" panose="020B0604020202020204" pitchFamily="34" charset="0"/>
              </a:rPr>
              <a:t>Develop some success</a:t>
            </a:r>
            <a:br>
              <a:rPr lang="en-GB" sz="2100" dirty="0">
                <a:cs typeface="Arial" panose="020B0604020202020204" pitchFamily="34" charset="0"/>
              </a:rPr>
            </a:br>
            <a:r>
              <a:rPr lang="en-GB" sz="2100" dirty="0">
                <a:cs typeface="Arial" panose="020B0604020202020204" pitchFamily="34" charset="0"/>
              </a:rPr>
              <a:t>criteria &amp; KPIs</a:t>
            </a:r>
          </a:p>
          <a:p>
            <a:r>
              <a:rPr lang="en-GB" sz="2100" dirty="0">
                <a:cs typeface="Arial" panose="020B0604020202020204" pitchFamily="34" charset="0"/>
              </a:rPr>
              <a:t>Pick a suitable trial area</a:t>
            </a:r>
          </a:p>
          <a:p>
            <a:r>
              <a:rPr lang="en-GB" sz="2100" dirty="0">
                <a:cs typeface="Arial" panose="020B0604020202020204" pitchFamily="34" charset="0"/>
              </a:rPr>
              <a:t>Communicate to the team</a:t>
            </a:r>
          </a:p>
          <a:p>
            <a:r>
              <a:rPr lang="en-GB" sz="2100" dirty="0">
                <a:cs typeface="Arial" panose="020B0604020202020204" pitchFamily="34" charset="0"/>
              </a:rPr>
              <a:t>Implement daily routines</a:t>
            </a:r>
          </a:p>
        </p:txBody>
      </p:sp>
      <p:graphicFrame>
        <p:nvGraphicFramePr>
          <p:cNvPr id="5" name="Table 4">
            <a:extLst>
              <a:ext uri="{FF2B5EF4-FFF2-40B4-BE49-F238E27FC236}">
                <a16:creationId xmlns:a16="http://schemas.microsoft.com/office/drawing/2014/main" id="{43ED7DEA-94EE-6842-8717-B11BF853FFBF}"/>
              </a:ext>
            </a:extLst>
          </p:cNvPr>
          <p:cNvGraphicFramePr>
            <a:graphicFrameLocks noGrp="1"/>
          </p:cNvGraphicFramePr>
          <p:nvPr>
            <p:extLst>
              <p:ext uri="{D42A27DB-BD31-4B8C-83A1-F6EECF244321}">
                <p14:modId xmlns:p14="http://schemas.microsoft.com/office/powerpoint/2010/main" val="117511832"/>
              </p:ext>
            </p:extLst>
          </p:nvPr>
        </p:nvGraphicFramePr>
        <p:xfrm>
          <a:off x="5752618" y="474095"/>
          <a:ext cx="2771441" cy="1817043"/>
        </p:xfrm>
        <a:graphic>
          <a:graphicData uri="http://schemas.openxmlformats.org/drawingml/2006/table">
            <a:tbl>
              <a:tblPr firstRow="1" bandRow="1">
                <a:tableStyleId>{0505E3EF-67EA-436B-97B2-0124C06EBD24}</a:tableStyleId>
              </a:tblPr>
              <a:tblGrid>
                <a:gridCol w="250648">
                  <a:extLst>
                    <a:ext uri="{9D8B030D-6E8A-4147-A177-3AD203B41FA5}">
                      <a16:colId xmlns:a16="http://schemas.microsoft.com/office/drawing/2014/main" val="3634889942"/>
                    </a:ext>
                  </a:extLst>
                </a:gridCol>
                <a:gridCol w="211259">
                  <a:extLst>
                    <a:ext uri="{9D8B030D-6E8A-4147-A177-3AD203B41FA5}">
                      <a16:colId xmlns:a16="http://schemas.microsoft.com/office/drawing/2014/main" val="3155266510"/>
                    </a:ext>
                  </a:extLst>
                </a:gridCol>
                <a:gridCol w="204098">
                  <a:extLst>
                    <a:ext uri="{9D8B030D-6E8A-4147-A177-3AD203B41FA5}">
                      <a16:colId xmlns:a16="http://schemas.microsoft.com/office/drawing/2014/main" val="3153038504"/>
                    </a:ext>
                  </a:extLst>
                </a:gridCol>
                <a:gridCol w="250648">
                  <a:extLst>
                    <a:ext uri="{9D8B030D-6E8A-4147-A177-3AD203B41FA5}">
                      <a16:colId xmlns:a16="http://schemas.microsoft.com/office/drawing/2014/main" val="4142859726"/>
                    </a:ext>
                  </a:extLst>
                </a:gridCol>
                <a:gridCol w="222001">
                  <a:extLst>
                    <a:ext uri="{9D8B030D-6E8A-4147-A177-3AD203B41FA5}">
                      <a16:colId xmlns:a16="http://schemas.microsoft.com/office/drawing/2014/main" val="4057936429"/>
                    </a:ext>
                  </a:extLst>
                </a:gridCol>
                <a:gridCol w="229163">
                  <a:extLst>
                    <a:ext uri="{9D8B030D-6E8A-4147-A177-3AD203B41FA5}">
                      <a16:colId xmlns:a16="http://schemas.microsoft.com/office/drawing/2014/main" val="4157501530"/>
                    </a:ext>
                  </a:extLst>
                </a:gridCol>
                <a:gridCol w="268550">
                  <a:extLst>
                    <a:ext uri="{9D8B030D-6E8A-4147-A177-3AD203B41FA5}">
                      <a16:colId xmlns:a16="http://schemas.microsoft.com/office/drawing/2014/main" val="770969295"/>
                    </a:ext>
                  </a:extLst>
                </a:gridCol>
                <a:gridCol w="247067">
                  <a:extLst>
                    <a:ext uri="{9D8B030D-6E8A-4147-A177-3AD203B41FA5}">
                      <a16:colId xmlns:a16="http://schemas.microsoft.com/office/drawing/2014/main" val="3848992586"/>
                    </a:ext>
                  </a:extLst>
                </a:gridCol>
                <a:gridCol w="888007">
                  <a:extLst>
                    <a:ext uri="{9D8B030D-6E8A-4147-A177-3AD203B41FA5}">
                      <a16:colId xmlns:a16="http://schemas.microsoft.com/office/drawing/2014/main" val="1959032833"/>
                    </a:ext>
                  </a:extLst>
                </a:gridCol>
              </a:tblGrid>
              <a:tr h="142575">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dirty="0">
                          <a:solidFill>
                            <a:schemeClr val="bg1"/>
                          </a:solidFill>
                          <a:latin typeface="Arial" panose="020B0604020202020204" pitchFamily="34" charset="0"/>
                          <a:cs typeface="Arial" panose="020B0604020202020204" pitchFamily="34" charset="0"/>
                        </a:rPr>
                        <a:t>Line 1 Daily Monitoring Meeting Board             Team Leader:                                Date:</a:t>
                      </a:r>
                      <a:endParaRPr lang="en-US" sz="500" b="1" dirty="0">
                        <a:solidFill>
                          <a:schemeClr val="bg1"/>
                        </a:solidFill>
                        <a:latin typeface="Arial" panose="020B0604020202020204" pitchFamily="34" charset="0"/>
                        <a:cs typeface="Arial" panose="020B0604020202020204" pitchFamily="34" charset="0"/>
                      </a:endParaRP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85172730"/>
                  </a:ext>
                </a:extLst>
              </a:tr>
              <a:tr h="48644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                                   Safety Information</a:t>
                      </a:r>
                      <a:b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Near-Miss</a:t>
                      </a:r>
                      <a:br>
                        <a:rPr lang="en-GB" sz="500" b="0" dirty="0">
                          <a:latin typeface="Arial" panose="020B0604020202020204" pitchFamily="34" charset="0"/>
                          <a:cs typeface="Arial" panose="020B0604020202020204" pitchFamily="34" charset="0"/>
                        </a:rPr>
                      </a:br>
                      <a:endParaRPr lang="en-GB" sz="5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Accident</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rgbClr val="132941"/>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Quality Information</a:t>
                      </a:r>
                      <a:br>
                        <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Internal</a:t>
                      </a:r>
                      <a:br>
                        <a:rPr lang="en-GB" sz="500" b="0" dirty="0">
                          <a:latin typeface="Arial" panose="020B0604020202020204" pitchFamily="34" charset="0"/>
                          <a:cs typeface="Arial" panose="020B0604020202020204" pitchFamily="34" charset="0"/>
                        </a:rPr>
                      </a:br>
                      <a:endParaRPr lang="en-GB" sz="5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b="0" dirty="0">
                          <a:latin typeface="Arial" panose="020B0604020202020204" pitchFamily="34" charset="0"/>
                          <a:cs typeface="Arial" panose="020B0604020202020204" pitchFamily="34" charset="0"/>
                        </a:rPr>
                        <a:t>                                               External</a:t>
                      </a:r>
                    </a:p>
                  </a:txBody>
                  <a:tcPr marL="40481" marR="40481" marT="20241" marB="20241" anchor="ctr">
                    <a:lnL w="9525" cap="flat" cmpd="sng" algn="ctr">
                      <a:solidFill>
                        <a:srgbClr val="132941"/>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87070638"/>
                  </a:ext>
                </a:extLst>
              </a:tr>
              <a:tr h="103366">
                <a:tc rowSpan="2">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44C8F5"/>
                          </a:solidFill>
                          <a:latin typeface="Arial" panose="020B0604020202020204" pitchFamily="34" charset="0"/>
                          <a:cs typeface="Arial" panose="020B0604020202020204" pitchFamily="34" charset="0"/>
                        </a:rPr>
                        <a:t>Order/</a:t>
                      </a:r>
                      <a:br>
                        <a:rPr lang="en-US" sz="400" b="1" dirty="0">
                          <a:solidFill>
                            <a:srgbClr val="44C8F5"/>
                          </a:solidFill>
                          <a:latin typeface="Arial" panose="020B0604020202020204" pitchFamily="34" charset="0"/>
                          <a:cs typeface="Arial" panose="020B0604020202020204" pitchFamily="34" charset="0"/>
                        </a:rPr>
                      </a:br>
                      <a:r>
                        <a:rPr lang="en-US" sz="400" b="1" dirty="0">
                          <a:solidFill>
                            <a:srgbClr val="44C8F5"/>
                          </a:solidFill>
                          <a:latin typeface="Arial" panose="020B0604020202020204" pitchFamily="34" charset="0"/>
                          <a:cs typeface="Arial" panose="020B0604020202020204" pitchFamily="34" charset="0"/>
                        </a:rPr>
                        <a:t>QTY</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226B80"/>
                          </a:solidFill>
                          <a:latin typeface="Arial" panose="020B0604020202020204" pitchFamily="34" charset="0"/>
                          <a:cs typeface="Arial" panose="020B0604020202020204" pitchFamily="34" charset="0"/>
                        </a:rPr>
                        <a:t>PPM</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226B80"/>
                          </a:solidFill>
                          <a:latin typeface="Arial" panose="020B0604020202020204" pitchFamily="34" charset="0"/>
                          <a:cs typeface="Arial" panose="020B0604020202020204" pitchFamily="34" charset="0"/>
                        </a:rPr>
                        <a:t>Give Away %</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400" b="1" dirty="0">
                          <a:solidFill>
                            <a:srgbClr val="226B80"/>
                          </a:solidFill>
                          <a:latin typeface="Arial" panose="020B0604020202020204" pitchFamily="34" charset="0"/>
                          <a:cs typeface="Arial" panose="020B0604020202020204" pitchFamily="34" charset="0"/>
                        </a:rPr>
                        <a:t>Cost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44C8F5"/>
                          </a:solidFill>
                          <a:latin typeface="Arial" panose="020B0604020202020204" pitchFamily="34" charset="0"/>
                          <a:cs typeface="Arial" panose="020B0604020202020204" pitchFamily="34" charset="0"/>
                        </a:rPr>
                        <a:t>Reason for Variance</a:t>
                      </a:r>
                      <a:br>
                        <a:rPr lang="en-US" sz="400" b="1" dirty="0">
                          <a:solidFill>
                            <a:srgbClr val="44C8F5"/>
                          </a:solidFill>
                          <a:latin typeface="Arial" panose="020B0604020202020204" pitchFamily="34" charset="0"/>
                          <a:cs typeface="Arial" panose="020B0604020202020204" pitchFamily="34" charset="0"/>
                        </a:rPr>
                      </a:br>
                      <a:r>
                        <a:rPr lang="en-US" sz="400" b="1" dirty="0">
                          <a:solidFill>
                            <a:srgbClr val="44C8F5"/>
                          </a:solidFill>
                          <a:latin typeface="Arial" panose="020B0604020202020204" pitchFamily="34" charset="0"/>
                          <a:cs typeface="Arial" panose="020B0604020202020204" pitchFamily="34" charset="0"/>
                        </a:rPr>
                        <a:t>and Time Lost (mins)</a:t>
                      </a:r>
                    </a:p>
                  </a:txBody>
                  <a:tcPr marL="40481" marR="40481" marT="20241" marB="20241"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721492"/>
                  </a:ext>
                </a:extLst>
              </a:tr>
              <a:tr h="163961">
                <a:tc v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400" b="1" dirty="0">
                          <a:solidFill>
                            <a:srgbClr val="44C8F5"/>
                          </a:solidFill>
                          <a:latin typeface="Arial" panose="020B0604020202020204" pitchFamily="34" charset="0"/>
                          <a:cs typeface="Arial" panose="020B0604020202020204" pitchFamily="34" charset="0"/>
                        </a:rPr>
                        <a:t>Target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400" b="1" dirty="0">
                          <a:solidFill>
                            <a:srgbClr val="44C8F5"/>
                          </a:solidFill>
                          <a:latin typeface="Arial" panose="020B0604020202020204" pitchFamily="34" charset="0"/>
                          <a:cs typeface="Arial" panose="020B0604020202020204" pitchFamily="34" charset="0"/>
                        </a:rPr>
                        <a:t>Actual</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400" b="1" dirty="0">
                          <a:solidFill>
                            <a:srgbClr val="44C8F5"/>
                          </a:solidFill>
                          <a:latin typeface="Arial" panose="020B0604020202020204" pitchFamily="34" charset="0"/>
                          <a:cs typeface="Arial" panose="020B0604020202020204" pitchFamily="34" charset="0"/>
                        </a:rPr>
                        <a:t>Var. +/_</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400" b="1" dirty="0">
                          <a:solidFill>
                            <a:srgbClr val="44C8F5"/>
                          </a:solidFill>
                          <a:latin typeface="Arial" panose="020B0604020202020204" pitchFamily="34" charset="0"/>
                          <a:cs typeface="Arial" panose="020B0604020202020204" pitchFamily="34" charset="0"/>
                        </a:rPr>
                        <a:t>Target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b="1" dirty="0">
                          <a:solidFill>
                            <a:srgbClr val="44C8F5"/>
                          </a:solidFill>
                          <a:latin typeface="Arial" panose="020B0604020202020204" pitchFamily="34" charset="0"/>
                          <a:cs typeface="Arial" panose="020B0604020202020204" pitchFamily="34" charset="0"/>
                        </a:rPr>
                        <a:t>Actual</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b="1" dirty="0">
                          <a:solidFill>
                            <a:srgbClr val="44C8F5"/>
                          </a:solidFill>
                          <a:latin typeface="Arial" panose="020B0604020202020204" pitchFamily="34" charset="0"/>
                          <a:cs typeface="Arial" panose="020B0604020202020204" pitchFamily="34" charset="0"/>
                        </a:rPr>
                        <a:t>Var. +/_</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44C8F5"/>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429030"/>
                  </a:ext>
                </a:extLst>
              </a:tr>
              <a:tr h="117325">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GA – Within Tolerance</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736633"/>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459819"/>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Slow Start</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98007"/>
                  </a:ext>
                </a:extLst>
              </a:tr>
              <a:tr h="108156">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19</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987443"/>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1.5</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1.5</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Don’ Know</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1716535"/>
                  </a:ext>
                </a:extLst>
              </a:tr>
              <a:tr h="111644">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18</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72719"/>
                  </a:ext>
                </a:extLst>
              </a:tr>
              <a:tr h="115133">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ID101/43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2</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Material not prepared – 3 mins</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884371"/>
                  </a:ext>
                </a:extLst>
              </a:tr>
              <a:tr h="111644">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ID102/23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23</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40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18</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0</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300" dirty="0">
                          <a:solidFill>
                            <a:schemeClr val="tx1"/>
                          </a:solidFill>
                          <a:latin typeface="Arial" panose="020B0604020202020204" pitchFamily="34" charset="0"/>
                          <a:cs typeface="Arial" panose="020B0604020202020204" pitchFamily="34" charset="0"/>
                        </a:rPr>
                        <a:t>1</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300" dirty="0">
                        <a:solidFill>
                          <a:schemeClr val="tx1"/>
                        </a:solidFill>
                        <a:latin typeface="Arial" panose="020B0604020202020204" pitchFamily="34" charset="0"/>
                        <a:cs typeface="Arial" panose="020B0604020202020204" pitchFamily="34" charset="0"/>
                      </a:endParaRP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300" b="0" dirty="0">
                          <a:solidFill>
                            <a:schemeClr val="tx1"/>
                          </a:solidFill>
                          <a:latin typeface="Arial" panose="020B0604020202020204" pitchFamily="34" charset="0"/>
                          <a:cs typeface="Arial" panose="020B0604020202020204" pitchFamily="34" charset="0"/>
                        </a:rPr>
                        <a:t>Stock</a:t>
                      </a:r>
                    </a:p>
                  </a:txBody>
                  <a:tcPr marL="21282" marR="21282" marT="21282" marB="21282"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977011"/>
                  </a:ext>
                </a:extLst>
              </a:tr>
            </a:tbl>
          </a:graphicData>
        </a:graphic>
      </p:graphicFrame>
      <p:pic>
        <p:nvPicPr>
          <p:cNvPr id="6" name="Picture 5">
            <a:extLst>
              <a:ext uri="{FF2B5EF4-FFF2-40B4-BE49-F238E27FC236}">
                <a16:creationId xmlns:a16="http://schemas.microsoft.com/office/drawing/2014/main" id="{8FFF86B1-032F-3445-A7D0-750D1E7D80FF}"/>
              </a:ext>
            </a:extLst>
          </p:cNvPr>
          <p:cNvPicPr>
            <a:picLocks noChangeAspect="1"/>
          </p:cNvPicPr>
          <p:nvPr/>
        </p:nvPicPr>
        <p:blipFill rotWithShape="1">
          <a:blip r:embed="rId4"/>
          <a:srcRect l="3958" t="5594" r="87791" b="84044"/>
          <a:stretch/>
        </p:blipFill>
        <p:spPr>
          <a:xfrm>
            <a:off x="6168580" y="668023"/>
            <a:ext cx="392136" cy="365994"/>
          </a:xfrm>
          <a:prstGeom prst="rect">
            <a:avLst/>
          </a:prstGeom>
        </p:spPr>
      </p:pic>
      <p:pic>
        <p:nvPicPr>
          <p:cNvPr id="8" name="Picture 7">
            <a:extLst>
              <a:ext uri="{FF2B5EF4-FFF2-40B4-BE49-F238E27FC236}">
                <a16:creationId xmlns:a16="http://schemas.microsoft.com/office/drawing/2014/main" id="{7A7A8A4D-ED89-5345-B019-ECDF6393F669}"/>
              </a:ext>
            </a:extLst>
          </p:cNvPr>
          <p:cNvPicPr>
            <a:picLocks noChangeAspect="1"/>
          </p:cNvPicPr>
          <p:nvPr/>
        </p:nvPicPr>
        <p:blipFill rotWithShape="1">
          <a:blip r:embed="rId4"/>
          <a:srcRect l="36906" t="5631" r="54568" b="84192"/>
          <a:stretch/>
        </p:blipFill>
        <p:spPr>
          <a:xfrm>
            <a:off x="7539029" y="644571"/>
            <a:ext cx="392136" cy="423879"/>
          </a:xfrm>
          <a:prstGeom prst="rect">
            <a:avLst/>
          </a:prstGeom>
        </p:spPr>
      </p:pic>
      <p:sp>
        <p:nvSpPr>
          <p:cNvPr id="9" name="Text Placeholder 1">
            <a:extLst>
              <a:ext uri="{FF2B5EF4-FFF2-40B4-BE49-F238E27FC236}">
                <a16:creationId xmlns:a16="http://schemas.microsoft.com/office/drawing/2014/main" id="{A210F3B7-25E5-A34F-8E64-68C427B40EC8}"/>
              </a:ext>
            </a:extLst>
          </p:cNvPr>
          <p:cNvSpPr txBox="1">
            <a:spLocks/>
          </p:cNvSpPr>
          <p:nvPr/>
        </p:nvSpPr>
        <p:spPr>
          <a:xfrm>
            <a:off x="6118751" y="2470159"/>
            <a:ext cx="1961845" cy="960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700" dirty="0">
                <a:solidFill>
                  <a:srgbClr val="44C8F5"/>
                </a:solidFill>
              </a:rPr>
              <a:t>Supervisor Standard Work Example</a:t>
            </a:r>
            <a:endParaRPr lang="en-US" sz="700" dirty="0">
              <a:solidFill>
                <a:srgbClr val="132941"/>
              </a:solidFill>
            </a:endParaRPr>
          </a:p>
        </p:txBody>
      </p:sp>
      <p:graphicFrame>
        <p:nvGraphicFramePr>
          <p:cNvPr id="10" name="Table 9">
            <a:extLst>
              <a:ext uri="{FF2B5EF4-FFF2-40B4-BE49-F238E27FC236}">
                <a16:creationId xmlns:a16="http://schemas.microsoft.com/office/drawing/2014/main" id="{B5259C29-F347-6646-9411-FF1771EF45F2}"/>
              </a:ext>
            </a:extLst>
          </p:cNvPr>
          <p:cNvGraphicFramePr>
            <a:graphicFrameLocks noGrp="1"/>
          </p:cNvGraphicFramePr>
          <p:nvPr>
            <p:extLst>
              <p:ext uri="{D42A27DB-BD31-4B8C-83A1-F6EECF244321}">
                <p14:modId xmlns:p14="http://schemas.microsoft.com/office/powerpoint/2010/main" val="2076763374"/>
              </p:ext>
            </p:extLst>
          </p:nvPr>
        </p:nvGraphicFramePr>
        <p:xfrm>
          <a:off x="5747771" y="2615958"/>
          <a:ext cx="2784333" cy="1531330"/>
        </p:xfrm>
        <a:graphic>
          <a:graphicData uri="http://schemas.openxmlformats.org/drawingml/2006/table">
            <a:tbl>
              <a:tblPr firstRow="1" bandRow="1">
                <a:tableStyleId>{0505E3EF-67EA-436B-97B2-0124C06EBD24}</a:tableStyleId>
              </a:tblPr>
              <a:tblGrid>
                <a:gridCol w="137950">
                  <a:extLst>
                    <a:ext uri="{9D8B030D-6E8A-4147-A177-3AD203B41FA5}">
                      <a16:colId xmlns:a16="http://schemas.microsoft.com/office/drawing/2014/main" val="3634889942"/>
                    </a:ext>
                  </a:extLst>
                </a:gridCol>
                <a:gridCol w="137950">
                  <a:extLst>
                    <a:ext uri="{9D8B030D-6E8A-4147-A177-3AD203B41FA5}">
                      <a16:colId xmlns:a16="http://schemas.microsoft.com/office/drawing/2014/main" val="1246580445"/>
                    </a:ext>
                  </a:extLst>
                </a:gridCol>
                <a:gridCol w="137950">
                  <a:extLst>
                    <a:ext uri="{9D8B030D-6E8A-4147-A177-3AD203B41FA5}">
                      <a16:colId xmlns:a16="http://schemas.microsoft.com/office/drawing/2014/main" val="1086599249"/>
                    </a:ext>
                  </a:extLst>
                </a:gridCol>
                <a:gridCol w="137950">
                  <a:extLst>
                    <a:ext uri="{9D8B030D-6E8A-4147-A177-3AD203B41FA5}">
                      <a16:colId xmlns:a16="http://schemas.microsoft.com/office/drawing/2014/main" val="3153038504"/>
                    </a:ext>
                  </a:extLst>
                </a:gridCol>
                <a:gridCol w="137950">
                  <a:extLst>
                    <a:ext uri="{9D8B030D-6E8A-4147-A177-3AD203B41FA5}">
                      <a16:colId xmlns:a16="http://schemas.microsoft.com/office/drawing/2014/main" val="4142859726"/>
                    </a:ext>
                  </a:extLst>
                </a:gridCol>
                <a:gridCol w="241413">
                  <a:extLst>
                    <a:ext uri="{9D8B030D-6E8A-4147-A177-3AD203B41FA5}">
                      <a16:colId xmlns:a16="http://schemas.microsoft.com/office/drawing/2014/main" val="140385538"/>
                    </a:ext>
                  </a:extLst>
                </a:gridCol>
                <a:gridCol w="241413">
                  <a:extLst>
                    <a:ext uri="{9D8B030D-6E8A-4147-A177-3AD203B41FA5}">
                      <a16:colId xmlns:a16="http://schemas.microsoft.com/office/drawing/2014/main" val="770969295"/>
                    </a:ext>
                  </a:extLst>
                </a:gridCol>
                <a:gridCol w="241413">
                  <a:extLst>
                    <a:ext uri="{9D8B030D-6E8A-4147-A177-3AD203B41FA5}">
                      <a16:colId xmlns:a16="http://schemas.microsoft.com/office/drawing/2014/main" val="3848992586"/>
                    </a:ext>
                  </a:extLst>
                </a:gridCol>
                <a:gridCol w="163278">
                  <a:extLst>
                    <a:ext uri="{9D8B030D-6E8A-4147-A177-3AD203B41FA5}">
                      <a16:colId xmlns:a16="http://schemas.microsoft.com/office/drawing/2014/main" val="4046073878"/>
                    </a:ext>
                  </a:extLst>
                </a:gridCol>
                <a:gridCol w="1207066">
                  <a:extLst>
                    <a:ext uri="{9D8B030D-6E8A-4147-A177-3AD203B41FA5}">
                      <a16:colId xmlns:a16="http://schemas.microsoft.com/office/drawing/2014/main" val="2092405189"/>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 b="1" dirty="0">
                          <a:solidFill>
                            <a:schemeClr val="bg1"/>
                          </a:solidFill>
                          <a:latin typeface="Arial" panose="020B0604020202020204" pitchFamily="34" charset="0"/>
                          <a:cs typeface="Arial" panose="020B0604020202020204" pitchFamily="34" charset="0"/>
                        </a:rPr>
                        <a:t>Mon</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Tue</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Wed</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Thur</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algn="ctr"/>
                      <a:r>
                        <a:rPr lang="en-US" sz="200" dirty="0">
                          <a:solidFill>
                            <a:schemeClr val="bg1"/>
                          </a:solidFill>
                        </a:rPr>
                        <a:t>Fri</a:t>
                      </a: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gridSpan="3">
                  <a:txBody>
                    <a:bodyPr/>
                    <a:lstStyle/>
                    <a:p>
                      <a:pPr algn="l"/>
                      <a:r>
                        <a:rPr lang="en-US" sz="200" b="1" dirty="0">
                          <a:solidFill>
                            <a:schemeClr val="bg1"/>
                          </a:solidFill>
                        </a:rPr>
                        <a:t>Daily Follow-up</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rowSpan="17">
                  <a:txBody>
                    <a:bodyPr/>
                    <a:lstStyle/>
                    <a:p>
                      <a:endParaRPr lang="en-US" sz="200"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 dirty="0">
                          <a:solidFill>
                            <a:schemeClr val="bg1"/>
                          </a:solidFill>
                        </a:rPr>
                        <a:t>Notes</a:t>
                      </a:r>
                    </a:p>
                  </a:txBody>
                  <a:tcPr marL="35992" marR="35992"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9525"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extLst>
                  <a:ext uri="{0D108BD9-81ED-4DB2-BD59-A6C34878D82A}">
                    <a16:rowId xmlns:a16="http://schemas.microsoft.com/office/drawing/2014/main" val="33836824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Shift Start Meeting</a:t>
                      </a:r>
                    </a:p>
                  </a:txBody>
                  <a:tcPr marL="30152" marR="30152"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Arial" panose="020B0604020202020204" pitchFamily="34" charset="0"/>
                        <a:cs typeface="Arial" panose="020B0604020202020204" pitchFamily="34" charset="0"/>
                      </a:endParaRPr>
                    </a:p>
                  </a:txBody>
                  <a:tcPr marL="96146" marR="96146" marT="48073" marB="48073" anchor="ctr">
                    <a:lnL w="9525" cap="flat" cmpd="sng" algn="ctr">
                      <a:solidFill>
                        <a:srgbClr val="132941"/>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vMerge="1">
                  <a:txBody>
                    <a:bodyPr/>
                    <a:lstStyle/>
                    <a:p>
                      <a:endParaRPr lang="en-US"/>
                    </a:p>
                  </a:txBody>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Below information to be identified and reviewed during shift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All information to be reviewed with Prod. Mgr. during daily walkthrough</a:t>
                      </a:r>
                      <a:endParaRPr lang="en-US" sz="200" b="1"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07063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Safety issues (address issues immediately)</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lnT w="9525" cap="flat" cmpd="sng" algn="ctr">
                      <a:solidFill>
                        <a:srgbClr val="132941"/>
                      </a:solidFill>
                      <a:prstDash val="solid"/>
                      <a:round/>
                      <a:headEnd type="none" w="med" len="med"/>
                      <a:tailEnd type="none" w="med" len="med"/>
                    </a:lnT>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9057541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Quality / Part Shortage Alerts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8823803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Production / Tooling Issues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3805066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Cell Area Walk through</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779913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Action items (where applicable)</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rowSpan="4">
                  <a:txBody>
                    <a:bodyPr/>
                    <a:lstStyle/>
                    <a:p>
                      <a:endParaRPr lang="en-US" sz="200"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2613247"/>
                  </a:ext>
                </a:extLst>
              </a:tr>
              <a:tr h="105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Cell Operations &amp; W/Station Std.</a:t>
                      </a:r>
                      <a:br>
                        <a:rPr lang="en-US" sz="200" dirty="0"/>
                      </a:br>
                      <a:r>
                        <a:rPr lang="en-US" sz="200" dirty="0"/>
                        <a:t>Work (audit each W/Station daily)</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97388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Address Downtime &amp; Cell Issues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5269761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Ergonomic Issues / Opportunities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181301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Cell SQDC Board (End of Shift)</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Below information is to be checked daily and reviewed with the</a:t>
                      </a:r>
                      <a:br>
                        <a:rPr lang="en-GB" sz="200" b="1" dirty="0">
                          <a:latin typeface="Arial" panose="020B0604020202020204" pitchFamily="34" charset="0"/>
                          <a:cs typeface="Arial" panose="020B0604020202020204" pitchFamily="34" charset="0"/>
                        </a:rPr>
                      </a:br>
                      <a:r>
                        <a:rPr lang="en-GB" sz="200" b="1" dirty="0">
                          <a:latin typeface="Arial" panose="020B0604020202020204" pitchFamily="34" charset="0"/>
                          <a:cs typeface="Arial" panose="020B0604020202020204" pitchFamily="34" charset="0"/>
                        </a:rPr>
                        <a:t>Prod. Mgr. during walkthrough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dirty="0">
                          <a:latin typeface="Arial" panose="020B0604020202020204" pitchFamily="34" charset="0"/>
                          <a:cs typeface="Arial" panose="020B0604020202020204" pitchFamily="34" charset="0"/>
                        </a:rPr>
                        <a:t>Ensure 5S audits are conducted per each week along with</a:t>
                      </a:r>
                      <a:br>
                        <a:rPr lang="en-GB" sz="200" b="1" dirty="0">
                          <a:latin typeface="Arial" panose="020B0604020202020204" pitchFamily="34" charset="0"/>
                          <a:cs typeface="Arial" panose="020B0604020202020204" pitchFamily="34" charset="0"/>
                        </a:rPr>
                      </a:br>
                      <a:r>
                        <a:rPr lang="en-GB" sz="200" b="1" dirty="0">
                          <a:latin typeface="Arial" panose="020B0604020202020204" pitchFamily="34" charset="0"/>
                          <a:cs typeface="Arial" panose="020B0604020202020204" pitchFamily="34" charset="0"/>
                        </a:rPr>
                        <a:t>charting &amp; countermeasures</a:t>
                      </a:r>
                      <a:endParaRPr lang="en-US" sz="200" b="1" dirty="0"/>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199333"/>
                  </a:ext>
                </a:extLst>
              </a:tr>
              <a:tr h="1044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Chart measures against established targets</a:t>
                      </a:r>
                      <a:br>
                        <a:rPr lang="en-US" sz="200" dirty="0"/>
                      </a:br>
                      <a:r>
                        <a:rPr lang="en-US" sz="200" dirty="0"/>
                        <a:t>(e.g. Output, Downtime, Productivity, DPU etc.)</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3727087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Ensure all data is current</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97006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Establish appropriate countermeasures</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655078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Address issues to ensure trend improvement</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4887744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dirty="0"/>
                        <a:t>Review Scrap (counter measured / root cause)</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46603793"/>
                  </a:ext>
                </a:extLst>
              </a:tr>
              <a:tr h="1402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latin typeface="Arial" panose="020B0604020202020204" pitchFamily="34" charset="0"/>
                        <a:cs typeface="Arial" panose="020B0604020202020204" pitchFamily="34" charset="0"/>
                      </a:endParaRPr>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p>
                  </a:txBody>
                  <a:tcPr marL="17115" marR="17115" marT="17115" marB="1711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00" b="1" dirty="0">
                          <a:solidFill>
                            <a:srgbClr val="44C8F5"/>
                          </a:solidFill>
                        </a:rPr>
                        <a:t>Conduct Weekly 5S Cell audit</a:t>
                      </a:r>
                      <a:r>
                        <a:rPr lang="en-US" sz="200" dirty="0"/>
                        <a:t/>
                      </a:r>
                      <a:br>
                        <a:rPr lang="en-US" sz="200" dirty="0"/>
                      </a:br>
                      <a:r>
                        <a:rPr lang="en-US" sz="200" dirty="0"/>
                        <a:t>Ensure daily 5S standard work is completed</a:t>
                      </a:r>
                      <a:br>
                        <a:rPr lang="en-US" sz="200" dirty="0"/>
                      </a:br>
                      <a:r>
                        <a:rPr lang="en-US" sz="200" dirty="0"/>
                        <a:t>Conduct daily ‘end of shift’ walkthrough</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12700" cap="flat" cmpd="sng" algn="ctr">
                      <a:solidFill>
                        <a:srgbClr val="13294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4532926"/>
                  </a:ext>
                </a:extLst>
              </a:tr>
              <a:tr h="0">
                <a:tc gridSpan="10">
                  <a:txBody>
                    <a:bodyPr/>
                    <a:lstStyle/>
                    <a:p>
                      <a:pPr marL="0" marR="0" lvl="0" indent="0" algn="ctr" rtl="0" eaLnBrk="1" fontAlgn="auto" latinLnBrk="0" hangingPunct="1">
                        <a:lnSpc>
                          <a:spcPct val="100000"/>
                        </a:lnSpc>
                        <a:spcBef>
                          <a:spcPts val="0"/>
                        </a:spcBef>
                        <a:spcAft>
                          <a:spcPts val="0"/>
                        </a:spcAft>
                        <a:buFont typeface="+mj-lt"/>
                        <a:buNone/>
                      </a:pPr>
                      <a:r>
                        <a:rPr lang="en-US" sz="300" b="1" dirty="0">
                          <a:solidFill>
                            <a:srgbClr val="44C8F5"/>
                          </a:solidFill>
                          <a:latin typeface="Arial" panose="020B0604020202020204" pitchFamily="34" charset="0"/>
                          <a:cs typeface="Arial" panose="020B0604020202020204" pitchFamily="34" charset="0"/>
                        </a:rPr>
                        <a:t>Follow-up Action to be reviewed at Shift End Meeting and Next Day Start-up meeting</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900" b="1" dirty="0">
                        <a:solidFill>
                          <a:srgbClr val="44C8F5"/>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900" b="1" dirty="0">
                        <a:solidFill>
                          <a:srgbClr val="226B80"/>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900" b="1" dirty="0">
                        <a:solidFill>
                          <a:srgbClr val="226B80"/>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lnT w="9525" cap="flat" cmpd="sng" algn="ctr">
                      <a:solidFill>
                        <a:srgbClr val="132941"/>
                      </a:solidFill>
                      <a:prstDash val="solid"/>
                      <a:round/>
                      <a:headEnd type="none" w="med" len="med"/>
                      <a:tailEnd type="none" w="med" len="med"/>
                    </a:lnT>
                  </a:tcPr>
                </a:tc>
                <a:extLst>
                  <a:ext uri="{0D108BD9-81ED-4DB2-BD59-A6C34878D82A}">
                    <a16:rowId xmlns:a16="http://schemas.microsoft.com/office/drawing/2014/main" val="3462721492"/>
                  </a:ext>
                </a:extLst>
              </a:tr>
              <a:tr h="0">
                <a:tc gridSpan="6">
                  <a:txBody>
                    <a:bodyPr/>
                    <a:lstStyle/>
                    <a:p>
                      <a:pPr marL="0" marR="0" lvl="0" indent="0" algn="ctr" rtl="0" eaLnBrk="1" fontAlgn="auto" latinLnBrk="0" hangingPunct="1">
                        <a:lnSpc>
                          <a:spcPct val="100000"/>
                        </a:lnSpc>
                        <a:spcBef>
                          <a:spcPts val="0"/>
                        </a:spcBef>
                        <a:spcAft>
                          <a:spcPts val="0"/>
                        </a:spcAft>
                        <a:buFont typeface="+mj-lt"/>
                        <a:buNone/>
                      </a:pPr>
                      <a:r>
                        <a:rPr lang="en-US" sz="200" b="1" dirty="0">
                          <a:solidFill>
                            <a:schemeClr val="bg1"/>
                          </a:solidFill>
                          <a:latin typeface="Arial" panose="020B0604020202020204" pitchFamily="34" charset="0"/>
                          <a:cs typeface="Arial" panose="020B0604020202020204" pitchFamily="34" charset="0"/>
                        </a:rPr>
                        <a:t>What</a:t>
                      </a:r>
                    </a:p>
                  </a:txBody>
                  <a:tcPr marL="15076" marR="15076"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200" b="1" dirty="0">
                          <a:solidFill>
                            <a:schemeClr val="bg1"/>
                          </a:solidFill>
                          <a:latin typeface="Arial" panose="020B0604020202020204" pitchFamily="34" charset="0"/>
                          <a:cs typeface="Arial" panose="020B0604020202020204" pitchFamily="34" charset="0"/>
                        </a:rPr>
                        <a:t>Who</a:t>
                      </a: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gridSpan="2">
                  <a:txBody>
                    <a:bodyPr/>
                    <a:lstStyle/>
                    <a:p>
                      <a:pPr marL="0" indent="0" algn="ctr">
                        <a:buFont typeface="+mj-lt"/>
                        <a:buNone/>
                      </a:pPr>
                      <a:r>
                        <a:rPr lang="en-US" sz="200" b="1" dirty="0">
                          <a:solidFill>
                            <a:schemeClr val="bg1"/>
                          </a:solidFill>
                          <a:latin typeface="Arial" panose="020B0604020202020204" pitchFamily="34" charset="0"/>
                          <a:cs typeface="Arial" panose="020B0604020202020204" pitchFamily="34" charset="0"/>
                        </a:rPr>
                        <a:t>When</a:t>
                      </a: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a:txBody>
                    <a:bodyPr/>
                    <a:lstStyle/>
                    <a:p>
                      <a:pPr marL="0" indent="0" algn="ctr">
                        <a:buFont typeface="+mj-lt"/>
                        <a:buNone/>
                      </a:pPr>
                      <a:r>
                        <a:rPr lang="en-US" sz="200" b="1" dirty="0">
                          <a:solidFill>
                            <a:schemeClr val="bg1"/>
                          </a:solidFill>
                          <a:latin typeface="Arial" panose="020B0604020202020204" pitchFamily="34" charset="0"/>
                          <a:cs typeface="Arial" panose="020B0604020202020204" pitchFamily="34" charset="0"/>
                        </a:rPr>
                        <a:t>Comments</a:t>
                      </a: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12700"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extLst>
                  <a:ext uri="{0D108BD9-81ED-4DB2-BD59-A6C34878D82A}">
                    <a16:rowId xmlns:a16="http://schemas.microsoft.com/office/drawing/2014/main" val="2095736633"/>
                  </a:ext>
                </a:extLst>
              </a:tr>
              <a:tr h="0">
                <a:tc gridSpan="6">
                  <a:txBody>
                    <a:bodyPr/>
                    <a:lstStyle/>
                    <a:p>
                      <a:pPr marL="0" marR="0" lvl="0" indent="0" algn="ctr" rtl="0" eaLnBrk="1" fontAlgn="auto" latinLnBrk="0" hangingPunct="1">
                        <a:lnSpc>
                          <a:spcPct val="100000"/>
                        </a:lnSpc>
                        <a:spcBef>
                          <a:spcPts val="0"/>
                        </a:spcBef>
                        <a:spcAft>
                          <a:spcPts val="0"/>
                        </a:spcAft>
                        <a:buFont typeface="+mj-lt"/>
                        <a:buNone/>
                      </a:pPr>
                      <a:endParaRPr lang="en-US" sz="200" b="0" dirty="0">
                        <a:solidFill>
                          <a:schemeClr val="tx1"/>
                        </a:solidFill>
                        <a:latin typeface="Arial" panose="020B0604020202020204" pitchFamily="34" charset="0"/>
                        <a:cs typeface="Arial" panose="020B0604020202020204" pitchFamily="34" charset="0"/>
                      </a:endParaRPr>
                    </a:p>
                  </a:txBody>
                  <a:tcPr marL="15076" marR="15076"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459819"/>
                  </a:ext>
                </a:extLst>
              </a:tr>
              <a:tr h="0">
                <a:tc gridSpan="6">
                  <a:txBody>
                    <a:bodyPr/>
                    <a:lstStyle/>
                    <a:p>
                      <a:pPr marL="0" marR="0" lvl="0" indent="0" algn="ctr" rtl="0" eaLnBrk="1" fontAlgn="auto" latinLnBrk="0" hangingPunct="1">
                        <a:lnSpc>
                          <a:spcPct val="100000"/>
                        </a:lnSpc>
                        <a:spcBef>
                          <a:spcPts val="0"/>
                        </a:spcBef>
                        <a:spcAft>
                          <a:spcPts val="0"/>
                        </a:spcAft>
                        <a:buFont typeface="+mj-lt"/>
                        <a:buNone/>
                      </a:pPr>
                      <a:endParaRPr lang="en-US" sz="200" b="0" dirty="0">
                        <a:solidFill>
                          <a:schemeClr val="tx1"/>
                        </a:solidFill>
                        <a:latin typeface="Arial" panose="020B0604020202020204" pitchFamily="34" charset="0"/>
                        <a:cs typeface="Arial" panose="020B0604020202020204" pitchFamily="34" charset="0"/>
                      </a:endParaRPr>
                    </a:p>
                  </a:txBody>
                  <a:tcPr marL="15076" marR="15076" marT="15076" marB="15076"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eaLnBrk="1" fontAlgn="auto" latinLnBrk="0" hangingPunct="1">
                        <a:lnSpc>
                          <a:spcPct val="100000"/>
                        </a:lnSpc>
                        <a:spcBef>
                          <a:spcPts val="0"/>
                        </a:spcBef>
                        <a:spcAft>
                          <a:spcPts val="0"/>
                        </a:spcAft>
                        <a:buFont typeface="+mj-lt"/>
                        <a:buNone/>
                      </a:pPr>
                      <a:endParaRPr lang="en-US" sz="700" b="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28676" marR="28676" marT="14338" marB="14338"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indent="0" algn="ctr">
                        <a:buFont typeface="+mj-lt"/>
                        <a:buNone/>
                      </a:pPr>
                      <a:endParaRPr lang="en-US" sz="200" dirty="0">
                        <a:solidFill>
                          <a:schemeClr val="tx1"/>
                        </a:solidFill>
                        <a:latin typeface="Arial" panose="020B0604020202020204" pitchFamily="34" charset="0"/>
                        <a:cs typeface="Arial" panose="020B0604020202020204" pitchFamily="34" charset="0"/>
                      </a:endParaRPr>
                    </a:p>
                  </a:txBody>
                  <a:tcPr marL="17995" marR="17995" marT="17995" marB="17995"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98007"/>
                  </a:ext>
                </a:extLst>
              </a:tr>
            </a:tbl>
          </a:graphicData>
        </a:graphic>
      </p:graphicFrame>
      <p:pic>
        <p:nvPicPr>
          <p:cNvPr id="11" name="Picture 10">
            <a:extLst>
              <a:ext uri="{FF2B5EF4-FFF2-40B4-BE49-F238E27FC236}">
                <a16:creationId xmlns:a16="http://schemas.microsoft.com/office/drawing/2014/main" id="{AB6EE5CC-1AAB-5C48-930D-A4F214F4EF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114" t="17054" r="8151"/>
          <a:stretch/>
        </p:blipFill>
        <p:spPr>
          <a:xfrm>
            <a:off x="5747677" y="4387832"/>
            <a:ext cx="2784333" cy="1927810"/>
          </a:xfrm>
          <a:prstGeom prst="rect">
            <a:avLst/>
          </a:prstGeom>
        </p:spPr>
      </p:pic>
      <p:sp>
        <p:nvSpPr>
          <p:cNvPr id="13" name="Rectangle 12">
            <a:extLst>
              <a:ext uri="{FF2B5EF4-FFF2-40B4-BE49-F238E27FC236}">
                <a16:creationId xmlns:a16="http://schemas.microsoft.com/office/drawing/2014/main" id="{939FFC0F-281F-6F4B-8A66-AEB2B8783903}"/>
              </a:ext>
            </a:extLst>
          </p:cNvPr>
          <p:cNvSpPr/>
          <p:nvPr/>
        </p:nvSpPr>
        <p:spPr>
          <a:xfrm>
            <a:off x="5602147" y="360000"/>
            <a:ext cx="3064334" cy="607827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18C7BA8-3677-5F46-9995-411DB6A9FFAE}"/>
              </a:ext>
            </a:extLst>
          </p:cNvPr>
          <p:cNvCxnSpPr>
            <a:cxnSpLocks/>
          </p:cNvCxnSpPr>
          <p:nvPr/>
        </p:nvCxnSpPr>
        <p:spPr>
          <a:xfrm>
            <a:off x="5602146" y="4258962"/>
            <a:ext cx="306433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D98022-AEB0-3F41-A8E6-E79EEEA19889}"/>
              </a:ext>
            </a:extLst>
          </p:cNvPr>
          <p:cNvCxnSpPr>
            <a:cxnSpLocks/>
          </p:cNvCxnSpPr>
          <p:nvPr/>
        </p:nvCxnSpPr>
        <p:spPr>
          <a:xfrm>
            <a:off x="5602146" y="2410429"/>
            <a:ext cx="306433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97025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Virtual meetings – dial in from home, office</a:t>
            </a:r>
          </a:p>
          <a:p>
            <a:r>
              <a:rPr lang="en-GB" sz="2100" dirty="0">
                <a:cs typeface="Arial" panose="020B0604020202020204" pitchFamily="34" charset="0"/>
              </a:rPr>
              <a:t>Capacity of meeting room/area to be calculated</a:t>
            </a:r>
          </a:p>
          <a:p>
            <a:r>
              <a:rPr lang="en-GB" sz="2100" dirty="0">
                <a:cs typeface="Arial" panose="020B0604020202020204" pitchFamily="34" charset="0"/>
              </a:rPr>
              <a:t>Stripped back attendees – who needs to attend to make</a:t>
            </a:r>
            <a:br>
              <a:rPr lang="en-GB" sz="2100" dirty="0">
                <a:cs typeface="Arial" panose="020B0604020202020204" pitchFamily="34" charset="0"/>
              </a:rPr>
            </a:br>
            <a:r>
              <a:rPr lang="en-GB" sz="2100" dirty="0">
                <a:cs typeface="Arial" panose="020B0604020202020204" pitchFamily="34" charset="0"/>
              </a:rPr>
              <a:t>the meetings effective</a:t>
            </a:r>
          </a:p>
          <a:p>
            <a:r>
              <a:rPr lang="en-GB" sz="2100" dirty="0">
                <a:cs typeface="Arial" panose="020B0604020202020204" pitchFamily="34" charset="0"/>
              </a:rPr>
              <a:t>Signage in meeting room</a:t>
            </a:r>
          </a:p>
          <a:p>
            <a:r>
              <a:rPr lang="en-GB" sz="2100" dirty="0">
                <a:cs typeface="Arial" panose="020B0604020202020204" pitchFamily="34" charset="0"/>
              </a:rPr>
              <a:t>Floor markings for attendee standing</a:t>
            </a:r>
          </a:p>
          <a:p>
            <a:r>
              <a:rPr lang="en-GB" sz="2100" dirty="0">
                <a:cs typeface="Arial" panose="020B0604020202020204" pitchFamily="34" charset="0"/>
              </a:rPr>
              <a:t>Leader standard work to reflect protocol</a:t>
            </a:r>
          </a:p>
        </p:txBody>
      </p:sp>
      <p:sp>
        <p:nvSpPr>
          <p:cNvPr id="17" name="Text Placeholder 1">
            <a:extLst>
              <a:ext uri="{FF2B5EF4-FFF2-40B4-BE49-F238E27FC236}">
                <a16:creationId xmlns:a16="http://schemas.microsoft.com/office/drawing/2014/main" id="{A1076230-1AB7-E841-B873-E42B95AAA733}"/>
              </a:ext>
            </a:extLst>
          </p:cNvPr>
          <p:cNvSpPr txBox="1">
            <a:spLocks/>
          </p:cNvSpPr>
          <p:nvPr/>
        </p:nvSpPr>
        <p:spPr>
          <a:xfrm>
            <a:off x="730619" y="505428"/>
            <a:ext cx="694727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The Impact of Social Distancing</a:t>
            </a:r>
            <a:endParaRPr lang="en-US" dirty="0">
              <a:solidFill>
                <a:srgbClr val="132941"/>
              </a:solidFill>
            </a:endParaRPr>
          </a:p>
        </p:txBody>
      </p:sp>
    </p:spTree>
    <p:extLst>
      <p:ext uri="{BB962C8B-B14F-4D97-AF65-F5344CB8AC3E}">
        <p14:creationId xmlns:p14="http://schemas.microsoft.com/office/powerpoint/2010/main" val="21126390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1" y="1834824"/>
            <a:ext cx="9088591" cy="3362209"/>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Start with a plan in a window that makes</a:t>
            </a:r>
            <a:br>
              <a:rPr lang="en-GB" sz="2100" dirty="0">
                <a:cs typeface="Arial" panose="020B0604020202020204" pitchFamily="34" charset="0"/>
              </a:rPr>
            </a:br>
            <a:r>
              <a:rPr lang="en-GB" sz="2100" dirty="0">
                <a:cs typeface="Arial" panose="020B0604020202020204" pitchFamily="34" charset="0"/>
              </a:rPr>
              <a:t>sense in your context</a:t>
            </a:r>
          </a:p>
          <a:p>
            <a:r>
              <a:rPr lang="en-GB" sz="2100" dirty="0">
                <a:cs typeface="Arial" panose="020B0604020202020204" pitchFamily="34" charset="0"/>
              </a:rPr>
              <a:t>Develop clear success goals and KPIs</a:t>
            </a:r>
          </a:p>
          <a:p>
            <a:r>
              <a:rPr lang="en-GB" sz="2100" dirty="0">
                <a:cs typeface="Arial" panose="020B0604020202020204" pitchFamily="34" charset="0"/>
              </a:rPr>
              <a:t>Use Tier structure to</a:t>
            </a:r>
            <a:br>
              <a:rPr lang="en-GB" sz="2100" dirty="0">
                <a:cs typeface="Arial" panose="020B0604020202020204" pitchFamily="34" charset="0"/>
              </a:rPr>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Set expectations</a:t>
            </a:r>
            <a:r>
              <a:rPr lang="en-GB" sz="1700" dirty="0">
                <a:cs typeface="Arial" panose="020B0604020202020204" pitchFamily="34" charset="0"/>
              </a:rPr>
              <a:t/>
            </a:r>
            <a:br>
              <a:rPr lang="en-GB" sz="1700" dirty="0">
                <a:cs typeface="Arial" panose="020B0604020202020204" pitchFamily="34" charset="0"/>
              </a:rPr>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Review performance daily</a:t>
            </a:r>
            <a:r>
              <a:rPr lang="en-GB" sz="1700" dirty="0">
                <a:cs typeface="Arial" panose="020B0604020202020204" pitchFamily="34" charset="0"/>
              </a:rPr>
              <a:t/>
            </a:r>
            <a:br>
              <a:rPr lang="en-GB" sz="1700" dirty="0">
                <a:cs typeface="Arial" panose="020B0604020202020204" pitchFamily="34" charset="0"/>
              </a:rPr>
            </a:br>
            <a:r>
              <a:rPr lang="en-GB" sz="1700" dirty="0">
                <a:solidFill>
                  <a:srgbClr val="44C8F5"/>
                </a:solidFill>
                <a:cs typeface="Arial" panose="020B0604020202020204" pitchFamily="34" charset="0"/>
              </a:rPr>
              <a:t>–</a:t>
            </a:r>
            <a:r>
              <a:rPr lang="en-GB" sz="1700" dirty="0">
                <a:cs typeface="Arial" panose="020B0604020202020204" pitchFamily="34" charset="0"/>
              </a:rPr>
              <a:t> </a:t>
            </a:r>
            <a:r>
              <a:rPr lang="en-GB" sz="1700" dirty="0"/>
              <a:t>Escalate issues when required</a:t>
            </a:r>
            <a:endParaRPr lang="en-GB" sz="2100" dirty="0">
              <a:cs typeface="Arial" panose="020B0604020202020204" pitchFamily="34" charset="0"/>
            </a:endParaRPr>
          </a:p>
          <a:p>
            <a:r>
              <a:rPr lang="en-GB" sz="2100" dirty="0">
                <a:cs typeface="Arial" panose="020B0604020202020204" pitchFamily="34" charset="0"/>
              </a:rPr>
              <a:t>Use Leader Standard work to create habits</a:t>
            </a:r>
          </a:p>
          <a:p>
            <a:r>
              <a:rPr lang="en-GB" sz="2100" dirty="0">
                <a:cs typeface="Arial" panose="020B0604020202020204" pitchFamily="34" charset="0"/>
              </a:rPr>
              <a:t>Increase leader visibility through Go See activities</a:t>
            </a:r>
          </a:p>
        </p:txBody>
      </p:sp>
      <p:sp>
        <p:nvSpPr>
          <p:cNvPr id="2" name="Rectangle 1">
            <a:extLst>
              <a:ext uri="{FF2B5EF4-FFF2-40B4-BE49-F238E27FC236}">
                <a16:creationId xmlns:a16="http://schemas.microsoft.com/office/drawing/2014/main" id="{4CE240FD-921B-3D43-8A50-CA0FC3F3FB18}"/>
              </a:ext>
            </a:extLst>
          </p:cNvPr>
          <p:cNvSpPr/>
          <p:nvPr/>
        </p:nvSpPr>
        <p:spPr>
          <a:xfrm>
            <a:off x="571018" y="5542952"/>
            <a:ext cx="7994248" cy="738664"/>
          </a:xfrm>
          <a:prstGeom prst="rect">
            <a:avLst/>
          </a:prstGeom>
        </p:spPr>
        <p:txBody>
          <a:bodyPr wrap="square">
            <a:spAutoFit/>
          </a:bodyPr>
          <a:lstStyle/>
          <a:p>
            <a:r>
              <a:rPr lang="en-GB" sz="2100" b="1" dirty="0">
                <a:solidFill>
                  <a:srgbClr val="44C8F5"/>
                </a:solidFill>
                <a:cs typeface="Arial" panose="020B0604020202020204" pitchFamily="34" charset="0"/>
              </a:rPr>
              <a:t>Create the structure that supports the performance, behaviour &amp; culture needed for your business success</a:t>
            </a:r>
          </a:p>
        </p:txBody>
      </p:sp>
      <p:sp>
        <p:nvSpPr>
          <p:cNvPr id="16" name="Text Placeholder 1">
            <a:extLst>
              <a:ext uri="{FF2B5EF4-FFF2-40B4-BE49-F238E27FC236}">
                <a16:creationId xmlns:a16="http://schemas.microsoft.com/office/drawing/2014/main" id="{DB716F68-D542-7A43-9987-20C6527286A4}"/>
              </a:ext>
            </a:extLst>
          </p:cNvPr>
          <p:cNvSpPr txBox="1">
            <a:spLocks/>
          </p:cNvSpPr>
          <p:nvPr/>
        </p:nvSpPr>
        <p:spPr>
          <a:xfrm>
            <a:off x="680442" y="873125"/>
            <a:ext cx="9746257" cy="89182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300">
                <a:solidFill>
                  <a:srgbClr val="44C8F5"/>
                </a:solidFill>
                <a:cs typeface="Arial" panose="020B0604020202020204" pitchFamily="34" charset="0"/>
              </a:rPr>
              <a:t>Summary</a:t>
            </a:r>
            <a:endParaRPr lang="en-US" sz="3300" dirty="0">
              <a:solidFill>
                <a:srgbClr val="44C8F5"/>
              </a:solidFill>
            </a:endParaRPr>
          </a:p>
        </p:txBody>
      </p:sp>
      <p:pic>
        <p:nvPicPr>
          <p:cNvPr id="7" name="Picture 6">
            <a:extLst>
              <a:ext uri="{FF2B5EF4-FFF2-40B4-BE49-F238E27FC236}">
                <a16:creationId xmlns:a16="http://schemas.microsoft.com/office/drawing/2014/main" id="{F5D5E818-C925-F942-A5D2-4DCB63272327}"/>
              </a:ext>
            </a:extLst>
          </p:cNvPr>
          <p:cNvPicPr>
            <a:picLocks noChangeAspect="1"/>
          </p:cNvPicPr>
          <p:nvPr/>
        </p:nvPicPr>
        <p:blipFill>
          <a:blip r:embed="rId4"/>
          <a:stretch>
            <a:fillRect/>
          </a:stretch>
        </p:blipFill>
        <p:spPr>
          <a:xfrm>
            <a:off x="7509417" y="966141"/>
            <a:ext cx="3422743" cy="3794780"/>
          </a:xfrm>
          <a:prstGeom prst="rect">
            <a:avLst/>
          </a:prstGeom>
        </p:spPr>
      </p:pic>
      <p:pic>
        <p:nvPicPr>
          <p:cNvPr id="3" name="Picture 2">
            <a:extLst>
              <a:ext uri="{FF2B5EF4-FFF2-40B4-BE49-F238E27FC236}">
                <a16:creationId xmlns:a16="http://schemas.microsoft.com/office/drawing/2014/main" id="{CDE4A89B-8DA8-5E4B-8CEB-03A978596DEC}"/>
              </a:ext>
            </a:extLst>
          </p:cNvPr>
          <p:cNvPicPr>
            <a:picLocks noChangeAspect="1"/>
          </p:cNvPicPr>
          <p:nvPr/>
        </p:nvPicPr>
        <p:blipFill>
          <a:blip r:embed="rId5">
            <a:alphaModFix amt="8000"/>
          </a:blip>
          <a:stretch>
            <a:fillRect/>
          </a:stretch>
        </p:blipFill>
        <p:spPr>
          <a:xfrm>
            <a:off x="5224736" y="1466268"/>
            <a:ext cx="8553767" cy="7990413"/>
          </a:xfrm>
          <a:prstGeom prst="rect">
            <a:avLst/>
          </a:prstGeom>
        </p:spPr>
      </p:pic>
    </p:spTree>
    <p:extLst>
      <p:ext uri="{BB962C8B-B14F-4D97-AF65-F5344CB8AC3E}">
        <p14:creationId xmlns:p14="http://schemas.microsoft.com/office/powerpoint/2010/main" val="8744890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8F2CFE68-4A3A-F147-9EDC-65C8351673F9}"/>
              </a:ext>
            </a:extLst>
          </p:cNvPr>
          <p:cNvSpPr txBox="1">
            <a:spLocks/>
          </p:cNvSpPr>
          <p:nvPr/>
        </p:nvSpPr>
        <p:spPr>
          <a:xfrm>
            <a:off x="680443" y="505433"/>
            <a:ext cx="10046172" cy="14359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2"/>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2"/>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2"/>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2"/>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44C8F5"/>
                </a:solidFill>
                <a:latin typeface="Arial" panose="020B0604020202020204" pitchFamily="34" charset="0"/>
                <a:ea typeface="MS PGothic" panose="020B0600070205080204" pitchFamily="34" charset="-128"/>
                <a:cs typeface="Arial" panose="020B0604020202020204" pitchFamily="34" charset="0"/>
              </a:rPr>
              <a:t>Invest NI</a:t>
            </a:r>
            <a:r>
              <a:rPr lang="en-US" b="1" dirty="0">
                <a:solidFill>
                  <a:srgbClr val="44C8F5"/>
                </a:solidFill>
                <a:latin typeface="Arial" panose="020B0604020202020204" pitchFamily="34" charset="0"/>
                <a:cs typeface="Arial" panose="020B0604020202020204" pitchFamily="34" charset="0"/>
              </a:rPr>
              <a:t>: </a:t>
            </a:r>
            <a:br>
              <a:rPr lang="en-US" b="1" dirty="0">
                <a:solidFill>
                  <a:srgbClr val="44C8F5"/>
                </a:solidFill>
                <a:latin typeface="Arial" panose="020B0604020202020204" pitchFamily="34" charset="0"/>
                <a:cs typeface="Arial" panose="020B0604020202020204" pitchFamily="34" charset="0"/>
              </a:rPr>
            </a:br>
            <a:r>
              <a:rPr lang="en-US" b="1" dirty="0">
                <a:solidFill>
                  <a:srgbClr val="132941"/>
                </a:solidFill>
                <a:latin typeface="Arial" panose="020B0604020202020204" pitchFamily="34" charset="0"/>
                <a:ea typeface="MS PGothic" panose="020B0600070205080204" pitchFamily="34" charset="-128"/>
                <a:cs typeface="Arial" panose="020B0604020202020204" pitchFamily="34" charset="0"/>
              </a:rPr>
              <a:t>Operational Excellence Team</a:t>
            </a:r>
            <a:endParaRPr lang="en-US" b="1" dirty="0">
              <a:solidFill>
                <a:srgbClr val="132941"/>
              </a:solidFill>
              <a:latin typeface="Arial" panose="020B0604020202020204" pitchFamily="34" charset="0"/>
              <a:cs typeface="Arial" panose="020B0604020202020204" pitchFamily="34" charset="0"/>
            </a:endParaRPr>
          </a:p>
        </p:txBody>
      </p:sp>
      <p:sp>
        <p:nvSpPr>
          <p:cNvPr id="14" name="Text Placeholder 4">
            <a:extLst>
              <a:ext uri="{FF2B5EF4-FFF2-40B4-BE49-F238E27FC236}">
                <a16:creationId xmlns:a16="http://schemas.microsoft.com/office/drawing/2014/main" id="{376C20CE-5181-3F4E-9B8C-7A54C3D7DDFC}"/>
              </a:ext>
            </a:extLst>
          </p:cNvPr>
          <p:cNvSpPr txBox="1">
            <a:spLocks/>
          </p:cNvSpPr>
          <p:nvPr/>
        </p:nvSpPr>
        <p:spPr>
          <a:xfrm>
            <a:off x="726810" y="1941342"/>
            <a:ext cx="4337559" cy="3866461"/>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44C8F5"/>
                </a:solidFill>
                <a:ea typeface="MS PGothic" panose="020B0600070205080204" pitchFamily="34" charset="-128"/>
                <a:cs typeface="Arial" panose="020B0604020202020204" pitchFamily="34" charset="0"/>
              </a:rPr>
              <a:t>Who are we?</a:t>
            </a:r>
          </a:p>
          <a:p>
            <a:r>
              <a:rPr lang="en-GB" sz="1600" dirty="0">
                <a:solidFill>
                  <a:prstClr val="black"/>
                </a:solidFill>
                <a:ea typeface="MS PGothic" panose="020B0600070205080204" pitchFamily="34" charset="-128"/>
                <a:cs typeface="Arial" panose="020B0604020202020204" pitchFamily="34" charset="0"/>
              </a:rPr>
              <a:t>Business-experienced Coaches</a:t>
            </a:r>
            <a:endParaRPr lang="en-US" sz="1600" dirty="0">
              <a:solidFill>
                <a:schemeClr val="tx1"/>
              </a:solidFill>
              <a:ea typeface="MS PGothic" panose="020B0600070205080204" pitchFamily="34" charset="-128"/>
              <a:cs typeface="Arial" panose="020B0604020202020204" pitchFamily="34" charset="0"/>
            </a:endParaRPr>
          </a:p>
          <a:p>
            <a:endParaRPr lang="en-US" sz="1800" dirty="0">
              <a:solidFill>
                <a:schemeClr val="tx1"/>
              </a:solidFill>
              <a:ea typeface="MS PGothic" panose="020B0600070205080204" pitchFamily="34" charset="-128"/>
              <a:cs typeface="Arial" panose="020B0604020202020204" pitchFamily="34" charset="0"/>
            </a:endParaRPr>
          </a:p>
          <a:p>
            <a:r>
              <a:rPr lang="en-GB" sz="2000" b="1" dirty="0">
                <a:solidFill>
                  <a:srgbClr val="44C8F5"/>
                </a:solidFill>
                <a:ea typeface="MS PGothic" panose="020B0600070205080204" pitchFamily="34" charset="-128"/>
                <a:cs typeface="Arial" panose="020B0604020202020204" pitchFamily="34" charset="0"/>
              </a:rPr>
              <a:t>What do we do?</a:t>
            </a:r>
          </a:p>
          <a:p>
            <a:r>
              <a:rPr lang="en-GB" sz="1600" dirty="0">
                <a:solidFill>
                  <a:prstClr val="black"/>
                </a:solidFill>
                <a:ea typeface="MS PGothic" panose="020B0600070205080204" pitchFamily="34" charset="-128"/>
                <a:cs typeface="Arial" panose="020B0604020202020204" pitchFamily="34" charset="0"/>
              </a:rPr>
              <a:t>Improve the productivity, profitability </a:t>
            </a:r>
            <a:br>
              <a:rPr lang="en-GB" sz="1600" dirty="0">
                <a:solidFill>
                  <a:prstClr val="black"/>
                </a:solidFill>
                <a:ea typeface="MS PGothic" panose="020B0600070205080204" pitchFamily="34" charset="-128"/>
                <a:cs typeface="Arial" panose="020B0604020202020204" pitchFamily="34" charset="0"/>
              </a:rPr>
            </a:br>
            <a:r>
              <a:rPr lang="en-GB" sz="1600" dirty="0">
                <a:solidFill>
                  <a:prstClr val="black"/>
                </a:solidFill>
                <a:ea typeface="MS PGothic" panose="020B0600070205080204" pitchFamily="34" charset="-128"/>
                <a:cs typeface="Arial" panose="020B0604020202020204" pitchFamily="34" charset="0"/>
              </a:rPr>
              <a:t>&amp; competitiveness of NI Businesses</a:t>
            </a:r>
            <a:endParaRPr lang="en-US" sz="1600" dirty="0">
              <a:solidFill>
                <a:schemeClr val="tx2">
                  <a:lumMod val="50000"/>
                </a:schemeClr>
              </a:solidFill>
            </a:endParaRPr>
          </a:p>
          <a:p>
            <a:endParaRPr lang="en-GB" sz="1800" b="1" dirty="0">
              <a:solidFill>
                <a:srgbClr val="00B0F0"/>
              </a:solidFill>
              <a:ea typeface="MS PGothic" panose="020B0600070205080204" pitchFamily="34" charset="-128"/>
              <a:cs typeface="Arial" panose="020B0604020202020204" pitchFamily="34" charset="0"/>
            </a:endParaRPr>
          </a:p>
          <a:p>
            <a:r>
              <a:rPr lang="en-GB" sz="2000" b="1" dirty="0">
                <a:solidFill>
                  <a:srgbClr val="44C8F5"/>
                </a:solidFill>
                <a:ea typeface="MS PGothic" panose="020B0600070205080204" pitchFamily="34" charset="-128"/>
                <a:cs typeface="Arial" panose="020B0604020202020204" pitchFamily="34" charset="0"/>
              </a:rPr>
              <a:t>How do we do it?</a:t>
            </a:r>
          </a:p>
          <a:p>
            <a:r>
              <a:rPr lang="en-GB" sz="1600" dirty="0">
                <a:solidFill>
                  <a:prstClr val="black"/>
                </a:solidFill>
                <a:ea typeface="MS PGothic" panose="020B0600070205080204" pitchFamily="34" charset="-128"/>
                <a:cs typeface="Arial" panose="020B0604020202020204" pitchFamily="34" charset="0"/>
              </a:rPr>
              <a:t>Tailored support using training, mentoring &amp; coaching to promote best practice and build capability within our clients’ businesses to deliver quantifiable &amp; sustainable improvement</a:t>
            </a:r>
            <a:br>
              <a:rPr lang="en-GB" sz="1600" dirty="0">
                <a:solidFill>
                  <a:prstClr val="black"/>
                </a:solidFill>
                <a:ea typeface="MS PGothic" panose="020B0600070205080204" pitchFamily="34" charset="-128"/>
                <a:cs typeface="Arial" panose="020B0604020202020204" pitchFamily="34" charset="0"/>
              </a:rPr>
            </a:br>
            <a:endParaRPr lang="en-GB" sz="1800" dirty="0">
              <a:solidFill>
                <a:prstClr val="black"/>
              </a:solidFill>
              <a:ea typeface="MS PGothic" panose="020B0600070205080204" pitchFamily="34" charset="-128"/>
              <a:cs typeface="Arial" panose="020B0604020202020204" pitchFamily="34" charset="0"/>
            </a:endParaRPr>
          </a:p>
          <a:p>
            <a:r>
              <a:rPr lang="en-GB" sz="1800" dirty="0">
                <a:solidFill>
                  <a:srgbClr val="44C8F5"/>
                </a:solidFill>
                <a:ea typeface="MS PGothic" panose="020B0600070205080204" pitchFamily="34" charset="-128"/>
                <a:cs typeface="Arial" panose="020B0604020202020204" pitchFamily="34" charset="0"/>
              </a:rPr>
              <a:t>Queries: </a:t>
            </a:r>
            <a:r>
              <a:rPr lang="en-GB" sz="1800" dirty="0" err="1">
                <a:solidFill>
                  <a:srgbClr val="44C8F5"/>
                </a:solidFill>
                <a:ea typeface="MS PGothic" panose="020B0600070205080204" pitchFamily="34" charset="-128"/>
                <a:cs typeface="Arial" panose="020B0604020202020204" pitchFamily="34" charset="0"/>
              </a:rPr>
              <a:t>opexquery@investni.com</a:t>
            </a:r>
            <a:endParaRPr lang="en-US" sz="1800" dirty="0">
              <a:solidFill>
                <a:srgbClr val="44C8F5"/>
              </a:solidFill>
            </a:endParaRPr>
          </a:p>
          <a:p>
            <a:endParaRPr lang="en-US" sz="1800" dirty="0">
              <a:solidFill>
                <a:schemeClr val="tx2">
                  <a:lumMod val="50000"/>
                </a:schemeClr>
              </a:solidFill>
            </a:endParaRPr>
          </a:p>
        </p:txBody>
      </p:sp>
      <p:pic>
        <p:nvPicPr>
          <p:cNvPr id="16" name="Picture 15">
            <a:extLst>
              <a:ext uri="{FF2B5EF4-FFF2-40B4-BE49-F238E27FC236}">
                <a16:creationId xmlns:a16="http://schemas.microsoft.com/office/drawing/2014/main" id="{958C319D-C953-5C47-9A8B-DA7F0C3C3D4F}"/>
              </a:ext>
            </a:extLst>
          </p:cNvPr>
          <p:cNvPicPr>
            <a:picLocks noChangeAspect="1"/>
          </p:cNvPicPr>
          <p:nvPr/>
        </p:nvPicPr>
        <p:blipFill>
          <a:blip r:embed="rId3"/>
          <a:stretch>
            <a:fillRect/>
          </a:stretch>
        </p:blipFill>
        <p:spPr>
          <a:xfrm>
            <a:off x="5615354" y="1752638"/>
            <a:ext cx="5711131" cy="4243867"/>
          </a:xfrm>
          <a:prstGeom prst="rect">
            <a:avLst/>
          </a:prstGeom>
        </p:spPr>
      </p:pic>
    </p:spTree>
    <p:extLst>
      <p:ext uri="{BB962C8B-B14F-4D97-AF65-F5344CB8AC3E}">
        <p14:creationId xmlns:p14="http://schemas.microsoft.com/office/powerpoint/2010/main" val="28605686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F4D8A0-0D65-5249-8EE3-3A3DBCABF7AA}"/>
              </a:ext>
            </a:extLst>
          </p:cNvPr>
          <p:cNvPicPr>
            <a:picLocks noChangeAspect="1"/>
          </p:cNvPicPr>
          <p:nvPr/>
        </p:nvPicPr>
        <p:blipFill>
          <a:blip r:embed="rId3">
            <a:alphaModFix amt="4000"/>
          </a:blip>
          <a:stretch>
            <a:fillRect/>
          </a:stretch>
        </p:blipFill>
        <p:spPr>
          <a:xfrm>
            <a:off x="5179391" y="1834823"/>
            <a:ext cx="8332210" cy="7783448"/>
          </a:xfrm>
          <a:prstGeom prst="rect">
            <a:avLst/>
          </a:prstGeom>
        </p:spPr>
      </p:pic>
      <p:sp>
        <p:nvSpPr>
          <p:cNvPr id="2" name="Text Placeholder 1">
            <a:extLst>
              <a:ext uri="{FF2B5EF4-FFF2-40B4-BE49-F238E27FC236}">
                <a16:creationId xmlns:a16="http://schemas.microsoft.com/office/drawing/2014/main" id="{684A4DEA-9E23-0041-BE62-D38B16B20D6A}"/>
              </a:ext>
            </a:extLst>
          </p:cNvPr>
          <p:cNvSpPr>
            <a:spLocks noGrp="1"/>
          </p:cNvSpPr>
          <p:nvPr>
            <p:ph type="body" sz="quarter" idx="10"/>
          </p:nvPr>
        </p:nvSpPr>
        <p:spPr>
          <a:xfrm>
            <a:off x="680442" y="779425"/>
            <a:ext cx="9746257" cy="891822"/>
          </a:xfrm>
        </p:spPr>
        <p:txBody>
          <a:bodyPr>
            <a:normAutofit/>
          </a:bodyPr>
          <a:lstStyle/>
          <a:p>
            <a:r>
              <a:rPr lang="en-GB" sz="3400" dirty="0">
                <a:solidFill>
                  <a:srgbClr val="44C8F5"/>
                </a:solidFill>
                <a:cs typeface="Arial" panose="020B0604020202020204" pitchFamily="34" charset="0"/>
              </a:rPr>
              <a:t>Contents</a:t>
            </a:r>
            <a:endParaRPr lang="en-US" sz="3400" dirty="0">
              <a:solidFill>
                <a:srgbClr val="44C8F5"/>
              </a:solidFill>
              <a:cs typeface="Arial" panose="020B0604020202020204" pitchFamily="34" charset="0"/>
            </a:endParaRPr>
          </a:p>
        </p:txBody>
      </p:sp>
      <p:sp>
        <p:nvSpPr>
          <p:cNvPr id="3" name="Text Placeholder 2">
            <a:extLst>
              <a:ext uri="{FF2B5EF4-FFF2-40B4-BE49-F238E27FC236}">
                <a16:creationId xmlns:a16="http://schemas.microsoft.com/office/drawing/2014/main" id="{FAF1EC13-AFF0-5B4D-A48D-9DA20D0133E8}"/>
              </a:ext>
            </a:extLst>
          </p:cNvPr>
          <p:cNvSpPr>
            <a:spLocks noGrp="1"/>
          </p:cNvSpPr>
          <p:nvPr>
            <p:ph type="body" sz="quarter" idx="12"/>
          </p:nvPr>
        </p:nvSpPr>
        <p:spPr>
          <a:xfrm>
            <a:off x="680442" y="1834823"/>
            <a:ext cx="9745981" cy="4243752"/>
          </a:xfrm>
        </p:spPr>
        <p:txBody>
          <a:bodyPr>
            <a:noAutofit/>
          </a:bodyPr>
          <a:lstStyle/>
          <a:p>
            <a:r>
              <a:rPr lang="en-GB" dirty="0"/>
              <a:t>What are daily management routines</a:t>
            </a:r>
          </a:p>
          <a:p>
            <a:r>
              <a:rPr lang="en-GB" dirty="0"/>
              <a:t>Why do we need them now</a:t>
            </a:r>
          </a:p>
          <a:p>
            <a:r>
              <a:rPr lang="en-GB" dirty="0"/>
              <a:t>Link to business planning</a:t>
            </a:r>
          </a:p>
          <a:p>
            <a:r>
              <a:rPr lang="en-GB" dirty="0"/>
              <a:t>Tier 1, 2 &amp; 3 meetings</a:t>
            </a:r>
          </a:p>
          <a:p>
            <a:r>
              <a:rPr lang="en-GB" dirty="0"/>
              <a:t>Cross-functional planning</a:t>
            </a:r>
          </a:p>
          <a:p>
            <a:r>
              <a:rPr lang="en-GB" dirty="0"/>
              <a:t>Leader standard work</a:t>
            </a:r>
          </a:p>
          <a:p>
            <a:r>
              <a:rPr lang="en-GB" dirty="0"/>
              <a:t>Leader visibility</a:t>
            </a:r>
          </a:p>
          <a:p>
            <a:r>
              <a:rPr lang="en-GB" dirty="0"/>
              <a:t>The system for daily management routines</a:t>
            </a:r>
          </a:p>
        </p:txBody>
      </p:sp>
      <p:pic>
        <p:nvPicPr>
          <p:cNvPr id="10" name="Picture 9">
            <a:extLst>
              <a:ext uri="{FF2B5EF4-FFF2-40B4-BE49-F238E27FC236}">
                <a16:creationId xmlns:a16="http://schemas.microsoft.com/office/drawing/2014/main" id="{A5496C43-7555-DB42-A146-8B48D35A30B4}"/>
              </a:ext>
            </a:extLst>
          </p:cNvPr>
          <p:cNvPicPr>
            <a:picLocks noChangeAspect="1"/>
          </p:cNvPicPr>
          <p:nvPr/>
        </p:nvPicPr>
        <p:blipFill>
          <a:blip r:embed="rId4"/>
          <a:stretch>
            <a:fillRect/>
          </a:stretch>
        </p:blipFill>
        <p:spPr>
          <a:xfrm>
            <a:off x="7367177" y="1440571"/>
            <a:ext cx="3058973" cy="3391470"/>
          </a:xfrm>
          <a:prstGeom prst="rect">
            <a:avLst/>
          </a:prstGeom>
        </p:spPr>
      </p:pic>
    </p:spTree>
    <p:extLst>
      <p:ext uri="{BB962C8B-B14F-4D97-AF65-F5344CB8AC3E}">
        <p14:creationId xmlns:p14="http://schemas.microsoft.com/office/powerpoint/2010/main" val="24237399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1901B-E618-AD4B-B783-300B1E97CE5E}"/>
              </a:ext>
            </a:extLst>
          </p:cNvPr>
          <p:cNvPicPr>
            <a:picLocks noChangeAspect="1"/>
          </p:cNvPicPr>
          <p:nvPr/>
        </p:nvPicPr>
        <p:blipFill>
          <a:blip r:embed="rId2">
            <a:alphaModFix amt="50000"/>
          </a:blip>
          <a:stretch>
            <a:fillRect/>
          </a:stretch>
        </p:blipFill>
        <p:spPr>
          <a:xfrm>
            <a:off x="3751120" y="567682"/>
            <a:ext cx="12455634" cy="6108051"/>
          </a:xfrm>
          <a:prstGeom prst="rect">
            <a:avLst/>
          </a:prstGeom>
        </p:spPr>
      </p:pic>
      <p:sp>
        <p:nvSpPr>
          <p:cNvPr id="7" name="Text Placeholder 1">
            <a:extLst>
              <a:ext uri="{FF2B5EF4-FFF2-40B4-BE49-F238E27FC236}">
                <a16:creationId xmlns:a16="http://schemas.microsoft.com/office/drawing/2014/main" id="{613D6198-5F27-4D4C-940F-9569EE7A3CD7}"/>
              </a:ext>
            </a:extLst>
          </p:cNvPr>
          <p:cNvSpPr txBox="1">
            <a:spLocks/>
          </p:cNvSpPr>
          <p:nvPr/>
        </p:nvSpPr>
        <p:spPr>
          <a:xfrm>
            <a:off x="5238506" y="2161975"/>
            <a:ext cx="5415280" cy="4979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00" b="1" dirty="0">
                <a:solidFill>
                  <a:srgbClr val="44C8F5"/>
                </a:solidFill>
              </a:rPr>
              <a:t>Get in touch...</a:t>
            </a:r>
          </a:p>
        </p:txBody>
      </p:sp>
      <p:sp>
        <p:nvSpPr>
          <p:cNvPr id="8" name="Text Placeholder 2">
            <a:extLst>
              <a:ext uri="{FF2B5EF4-FFF2-40B4-BE49-F238E27FC236}">
                <a16:creationId xmlns:a16="http://schemas.microsoft.com/office/drawing/2014/main" id="{3E0A7120-26B0-AA40-B62F-AE190AE64F72}"/>
              </a:ext>
            </a:extLst>
          </p:cNvPr>
          <p:cNvSpPr txBox="1">
            <a:spLocks/>
          </p:cNvSpPr>
          <p:nvPr/>
        </p:nvSpPr>
        <p:spPr>
          <a:xfrm>
            <a:off x="5238229" y="2830959"/>
            <a:ext cx="5762706" cy="2734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For more information from the Operational Excellence Solution Team:</a:t>
            </a:r>
          </a:p>
          <a:p>
            <a:pPr marL="0" indent="0">
              <a:buNone/>
            </a:pPr>
            <a:r>
              <a:rPr lang="en-US" b="1" dirty="0" err="1">
                <a:solidFill>
                  <a:srgbClr val="44C8F5"/>
                </a:solidFill>
              </a:rPr>
              <a:t>opexquery@investni.com</a:t>
            </a:r>
            <a:endParaRPr lang="en-US" b="1" dirty="0">
              <a:solidFill>
                <a:srgbClr val="44C8F5"/>
              </a:solidFill>
            </a:endParaRPr>
          </a:p>
        </p:txBody>
      </p:sp>
      <p:pic>
        <p:nvPicPr>
          <p:cNvPr id="9" name="Picture 8">
            <a:extLst>
              <a:ext uri="{FF2B5EF4-FFF2-40B4-BE49-F238E27FC236}">
                <a16:creationId xmlns:a16="http://schemas.microsoft.com/office/drawing/2014/main" id="{263EC218-688E-2A41-8669-F93443D88EC9}"/>
              </a:ext>
            </a:extLst>
          </p:cNvPr>
          <p:cNvPicPr>
            <a:picLocks noChangeAspect="1"/>
          </p:cNvPicPr>
          <p:nvPr/>
        </p:nvPicPr>
        <p:blipFill>
          <a:blip r:embed="rId4"/>
          <a:stretch>
            <a:fillRect/>
          </a:stretch>
        </p:blipFill>
        <p:spPr>
          <a:xfrm>
            <a:off x="807351" y="998805"/>
            <a:ext cx="3785658" cy="4198425"/>
          </a:xfrm>
          <a:prstGeom prst="rect">
            <a:avLst/>
          </a:prstGeom>
        </p:spPr>
      </p:pic>
    </p:spTree>
    <p:extLst>
      <p:ext uri="{BB962C8B-B14F-4D97-AF65-F5344CB8AC3E}">
        <p14:creationId xmlns:p14="http://schemas.microsoft.com/office/powerpoint/2010/main" val="24243296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52BDDF-3B9B-E146-8E4C-2A5A34542EC7}"/>
              </a:ext>
            </a:extLst>
          </p:cNvPr>
          <p:cNvSpPr>
            <a:spLocks noGrp="1"/>
          </p:cNvSpPr>
          <p:nvPr>
            <p:ph type="body" sz="quarter" idx="12"/>
          </p:nvPr>
        </p:nvSpPr>
        <p:spPr/>
        <p:txBody>
          <a:bodyPr>
            <a:normAutofit/>
          </a:bodyPr>
          <a:lstStyle/>
          <a:p>
            <a:r>
              <a:rPr lang="en-GB" dirty="0"/>
              <a:t>A continuous process of daily actions undertaken by leaders to reinforce the culture and behaviours required to;</a:t>
            </a:r>
            <a:br>
              <a:rPr lang="en-GB" dirty="0"/>
            </a:br>
            <a:r>
              <a:rPr lang="en-GB" sz="2000" dirty="0">
                <a:solidFill>
                  <a:srgbClr val="61BB46"/>
                </a:solidFill>
                <a:cs typeface="Arial" panose="020B0604020202020204" pitchFamily="34" charset="0"/>
              </a:rPr>
              <a:t>–</a:t>
            </a:r>
            <a:r>
              <a:rPr lang="en-GB" sz="2000" dirty="0">
                <a:cs typeface="Arial" panose="020B0604020202020204" pitchFamily="34" charset="0"/>
              </a:rPr>
              <a:t> </a:t>
            </a:r>
            <a:r>
              <a:rPr lang="en-GB" sz="2000" dirty="0"/>
              <a:t>Engage employees</a:t>
            </a:r>
            <a:r>
              <a:rPr lang="en-GB" sz="2000" dirty="0">
                <a:cs typeface="Arial" panose="020B0604020202020204" pitchFamily="34" charset="0"/>
              </a:rPr>
              <a:t/>
            </a:r>
            <a:br>
              <a:rPr lang="en-GB" sz="2000" dirty="0">
                <a:cs typeface="Arial" panose="020B0604020202020204" pitchFamily="34" charset="0"/>
              </a:rPr>
            </a:br>
            <a:r>
              <a:rPr lang="en-GB" sz="2000" dirty="0">
                <a:solidFill>
                  <a:srgbClr val="61BB46"/>
                </a:solidFill>
                <a:cs typeface="Arial" panose="020B0604020202020204" pitchFamily="34" charset="0"/>
              </a:rPr>
              <a:t>–</a:t>
            </a:r>
            <a:r>
              <a:rPr lang="en-GB" sz="2000" dirty="0">
                <a:cs typeface="Arial" panose="020B0604020202020204" pitchFamily="34" charset="0"/>
              </a:rPr>
              <a:t> </a:t>
            </a:r>
            <a:r>
              <a:rPr lang="en-GB" sz="2000" dirty="0"/>
              <a:t>Solve problems</a:t>
            </a:r>
            <a:r>
              <a:rPr lang="en-GB" sz="2000" dirty="0">
                <a:cs typeface="Arial" panose="020B0604020202020204" pitchFamily="34" charset="0"/>
              </a:rPr>
              <a:t/>
            </a:r>
            <a:br>
              <a:rPr lang="en-GB" sz="2000" dirty="0">
                <a:cs typeface="Arial" panose="020B0604020202020204" pitchFamily="34" charset="0"/>
              </a:rPr>
            </a:br>
            <a:r>
              <a:rPr lang="en-GB" sz="2000" dirty="0">
                <a:solidFill>
                  <a:srgbClr val="61BB46"/>
                </a:solidFill>
                <a:cs typeface="Arial" panose="020B0604020202020204" pitchFamily="34" charset="0"/>
              </a:rPr>
              <a:t>–</a:t>
            </a:r>
            <a:r>
              <a:rPr lang="en-GB" sz="2000" dirty="0">
                <a:cs typeface="Arial" panose="020B0604020202020204" pitchFamily="34" charset="0"/>
              </a:rPr>
              <a:t> </a:t>
            </a:r>
            <a:r>
              <a:rPr lang="en-GB" sz="2000" dirty="0"/>
              <a:t>Achieve business goals</a:t>
            </a:r>
          </a:p>
          <a:p>
            <a:r>
              <a:rPr lang="en-GB" dirty="0"/>
              <a:t>A structure that supports the team to have a </a:t>
            </a:r>
            <a:r>
              <a:rPr lang="en-GB" b="1" dirty="0">
                <a:solidFill>
                  <a:srgbClr val="61BB46"/>
                </a:solidFill>
              </a:rPr>
              <a:t>GOOD DAY</a:t>
            </a:r>
          </a:p>
        </p:txBody>
      </p:sp>
      <p:sp>
        <p:nvSpPr>
          <p:cNvPr id="7" name="Text Placeholder 1">
            <a:extLst>
              <a:ext uri="{FF2B5EF4-FFF2-40B4-BE49-F238E27FC236}">
                <a16:creationId xmlns:a16="http://schemas.microsoft.com/office/drawing/2014/main" id="{4DBE2EA0-D553-8740-A4F7-C6540EE93DC3}"/>
              </a:ext>
            </a:extLst>
          </p:cNvPr>
          <p:cNvSpPr txBox="1">
            <a:spLocks/>
          </p:cNvSpPr>
          <p:nvPr/>
        </p:nvSpPr>
        <p:spPr>
          <a:xfrm>
            <a:off x="680443" y="779425"/>
            <a:ext cx="10332698" cy="66829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dirty="0">
                <a:solidFill>
                  <a:srgbClr val="61BB46"/>
                </a:solidFill>
                <a:cs typeface="Arial" panose="020B0604020202020204" pitchFamily="34" charset="0"/>
              </a:rPr>
              <a:t>What are Daily Management Routines?</a:t>
            </a:r>
            <a:endParaRPr lang="en-US" sz="3400" dirty="0">
              <a:solidFill>
                <a:srgbClr val="61BB46"/>
              </a:solidFill>
              <a:cs typeface="Arial" panose="020B0604020202020204" pitchFamily="34" charset="0"/>
            </a:endParaRPr>
          </a:p>
        </p:txBody>
      </p:sp>
      <p:sp>
        <p:nvSpPr>
          <p:cNvPr id="2" name="TextBox 1">
            <a:extLst>
              <a:ext uri="{FF2B5EF4-FFF2-40B4-BE49-F238E27FC236}">
                <a16:creationId xmlns:a16="http://schemas.microsoft.com/office/drawing/2014/main" id="{2FC75C8C-1BFA-FF49-9DA8-482F18A91FBB}"/>
              </a:ext>
            </a:extLst>
          </p:cNvPr>
          <p:cNvSpPr txBox="1"/>
          <p:nvPr/>
        </p:nvSpPr>
        <p:spPr>
          <a:xfrm>
            <a:off x="8969188" y="-820271"/>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FB21465C-C8F1-4F46-8879-3B113A0F294E}"/>
              </a:ext>
            </a:extLst>
          </p:cNvPr>
          <p:cNvPicPr>
            <a:picLocks noChangeAspect="1"/>
          </p:cNvPicPr>
          <p:nvPr/>
        </p:nvPicPr>
        <p:blipFill>
          <a:blip r:embed="rId4">
            <a:alphaModFix amt="4000"/>
          </a:blip>
          <a:stretch>
            <a:fillRect/>
          </a:stretch>
        </p:blipFill>
        <p:spPr>
          <a:xfrm>
            <a:off x="5179391" y="1834823"/>
            <a:ext cx="8332210" cy="7783448"/>
          </a:xfrm>
          <a:prstGeom prst="rect">
            <a:avLst/>
          </a:prstGeom>
        </p:spPr>
      </p:pic>
    </p:spTree>
    <p:extLst>
      <p:ext uri="{BB962C8B-B14F-4D97-AF65-F5344CB8AC3E}">
        <p14:creationId xmlns:p14="http://schemas.microsoft.com/office/powerpoint/2010/main" val="13453177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5B7E39-DD38-D943-B337-E092C2A5F8CD}"/>
              </a:ext>
            </a:extLst>
          </p:cNvPr>
          <p:cNvGrpSpPr/>
          <p:nvPr/>
        </p:nvGrpSpPr>
        <p:grpSpPr>
          <a:xfrm>
            <a:off x="706460" y="1630247"/>
            <a:ext cx="3420911" cy="2420470"/>
            <a:chOff x="706460" y="1630247"/>
            <a:chExt cx="3420911" cy="2420470"/>
          </a:xfrm>
        </p:grpSpPr>
        <p:pic>
          <p:nvPicPr>
            <p:cNvPr id="17" name="Picture 16">
              <a:extLst>
                <a:ext uri="{FF2B5EF4-FFF2-40B4-BE49-F238E27FC236}">
                  <a16:creationId xmlns:a16="http://schemas.microsoft.com/office/drawing/2014/main" id="{9C66BAFD-B826-044C-A899-3894C537C465}"/>
                </a:ext>
              </a:extLst>
            </p:cNvPr>
            <p:cNvPicPr>
              <a:picLocks noChangeAspect="1"/>
            </p:cNvPicPr>
            <p:nvPr/>
          </p:nvPicPr>
          <p:blipFill rotWithShape="1">
            <a:blip r:embed="rId3"/>
            <a:srcRect l="13340" t="43890" r="69224" b="39639"/>
            <a:stretch/>
          </p:blipFill>
          <p:spPr>
            <a:xfrm>
              <a:off x="761125" y="1630247"/>
              <a:ext cx="3025589" cy="1694330"/>
            </a:xfrm>
            <a:prstGeom prst="rect">
              <a:avLst/>
            </a:prstGeom>
            <a:ln>
              <a:noFill/>
            </a:ln>
          </p:spPr>
        </p:pic>
        <p:sp>
          <p:nvSpPr>
            <p:cNvPr id="25" name="Text Placeholder 1">
              <a:extLst>
                <a:ext uri="{FF2B5EF4-FFF2-40B4-BE49-F238E27FC236}">
                  <a16:creationId xmlns:a16="http://schemas.microsoft.com/office/drawing/2014/main" id="{2A4F96B7-7648-294C-8697-F0CF2F967FA7}"/>
                </a:ext>
              </a:extLst>
            </p:cNvPr>
            <p:cNvSpPr txBox="1">
              <a:spLocks/>
            </p:cNvSpPr>
            <p:nvPr/>
          </p:nvSpPr>
          <p:spPr>
            <a:xfrm>
              <a:off x="706460" y="3444218"/>
              <a:ext cx="3420911" cy="606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Arial" panose="020B0604020202020204" pitchFamily="34" charset="0"/>
                  <a:cs typeface="Arial" panose="020B0604020202020204" pitchFamily="34" charset="0"/>
                </a:rPr>
                <a:t>A boat trip was planned</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to take </a:t>
              </a:r>
              <a:r>
                <a:rPr lang="en-GB" sz="2200" b="1" dirty="0">
                  <a:solidFill>
                    <a:srgbClr val="44C8F5"/>
                  </a:solidFill>
                  <a:latin typeface="Arial" panose="020B0604020202020204" pitchFamily="34" charset="0"/>
                  <a:cs typeface="Arial" panose="020B0604020202020204" pitchFamily="34" charset="0"/>
                </a:rPr>
                <a:t>4 DAYS</a:t>
              </a:r>
              <a:endParaRPr lang="en-US" sz="2200" b="1" dirty="0">
                <a:solidFill>
                  <a:srgbClr val="44C8F5"/>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917AF6CC-4CDC-084B-B17B-F9199CF40624}"/>
              </a:ext>
            </a:extLst>
          </p:cNvPr>
          <p:cNvGrpSpPr/>
          <p:nvPr/>
        </p:nvGrpSpPr>
        <p:grpSpPr>
          <a:xfrm>
            <a:off x="3948078" y="1369227"/>
            <a:ext cx="2084295" cy="2681490"/>
            <a:chOff x="3948078" y="1369227"/>
            <a:chExt cx="2084295" cy="2681490"/>
          </a:xfrm>
        </p:grpSpPr>
        <p:pic>
          <p:nvPicPr>
            <p:cNvPr id="18" name="Picture 17">
              <a:extLst>
                <a:ext uri="{FF2B5EF4-FFF2-40B4-BE49-F238E27FC236}">
                  <a16:creationId xmlns:a16="http://schemas.microsoft.com/office/drawing/2014/main" id="{BA7F2332-6DB9-E644-9B82-9142FE48E10C}"/>
                </a:ext>
              </a:extLst>
            </p:cNvPr>
            <p:cNvPicPr>
              <a:picLocks noChangeAspect="1"/>
            </p:cNvPicPr>
            <p:nvPr/>
          </p:nvPicPr>
          <p:blipFill rotWithShape="1">
            <a:blip r:embed="rId3"/>
            <a:srcRect l="31473" t="43889" r="56516" b="39640"/>
            <a:stretch/>
          </p:blipFill>
          <p:spPr>
            <a:xfrm>
              <a:off x="3948078" y="1630247"/>
              <a:ext cx="2084294" cy="1694330"/>
            </a:xfrm>
            <a:prstGeom prst="rect">
              <a:avLst/>
            </a:prstGeom>
            <a:ln>
              <a:noFill/>
            </a:ln>
          </p:spPr>
        </p:pic>
        <p:sp>
          <p:nvSpPr>
            <p:cNvPr id="22" name="Text Placeholder 1">
              <a:extLst>
                <a:ext uri="{FF2B5EF4-FFF2-40B4-BE49-F238E27FC236}">
                  <a16:creationId xmlns:a16="http://schemas.microsoft.com/office/drawing/2014/main" id="{AD769402-A18A-DF4E-920A-DC10D82E0E2E}"/>
                </a:ext>
              </a:extLst>
            </p:cNvPr>
            <p:cNvSpPr txBox="1">
              <a:spLocks/>
            </p:cNvSpPr>
            <p:nvPr/>
          </p:nvSpPr>
          <p:spPr>
            <a:xfrm>
              <a:off x="3948078" y="1369227"/>
              <a:ext cx="2084294" cy="261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44C8F5"/>
                  </a:solidFill>
                  <a:latin typeface="Arial" panose="020B0604020202020204" pitchFamily="34" charset="0"/>
                  <a:cs typeface="Arial" panose="020B0604020202020204" pitchFamily="34" charset="0"/>
                </a:rPr>
                <a:t>DURATION: </a:t>
              </a:r>
              <a:r>
                <a:rPr lang="en-GB" sz="1600" b="1" dirty="0">
                  <a:solidFill>
                    <a:srgbClr val="44C8F5"/>
                  </a:solidFill>
                  <a:latin typeface="Arial" panose="020B0604020202020204" pitchFamily="34" charset="0"/>
                  <a:cs typeface="Arial" panose="020B0604020202020204" pitchFamily="34" charset="0"/>
                </a:rPr>
                <a:t>7 DAYS</a:t>
              </a:r>
              <a:endParaRPr lang="en-US" sz="1600" b="1" dirty="0">
                <a:solidFill>
                  <a:srgbClr val="44C8F5"/>
                </a:solidFill>
                <a:latin typeface="Arial" panose="020B0604020202020204" pitchFamily="34" charset="0"/>
                <a:cs typeface="Arial" panose="020B0604020202020204" pitchFamily="34" charset="0"/>
              </a:endParaRPr>
            </a:p>
          </p:txBody>
        </p:sp>
        <p:sp>
          <p:nvSpPr>
            <p:cNvPr id="26" name="Text Placeholder 1">
              <a:extLst>
                <a:ext uri="{FF2B5EF4-FFF2-40B4-BE49-F238E27FC236}">
                  <a16:creationId xmlns:a16="http://schemas.microsoft.com/office/drawing/2014/main" id="{DD704CD4-27A5-A94E-9B41-CF981349B729}"/>
                </a:ext>
              </a:extLst>
            </p:cNvPr>
            <p:cNvSpPr txBox="1">
              <a:spLocks/>
            </p:cNvSpPr>
            <p:nvPr/>
          </p:nvSpPr>
          <p:spPr>
            <a:xfrm>
              <a:off x="3960649" y="3444218"/>
              <a:ext cx="2071724" cy="606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dirty="0">
                  <a:solidFill>
                    <a:srgbClr val="44C8F5"/>
                  </a:solidFill>
                  <a:latin typeface="Arial" panose="020B0604020202020204" pitchFamily="34" charset="0"/>
                  <a:cs typeface="Arial" panose="020B0604020202020204" pitchFamily="34" charset="0"/>
                </a:rPr>
                <a:t>After four days</a:t>
              </a:r>
              <a:br>
                <a:rPr lang="en-GB" sz="1500" b="1" dirty="0">
                  <a:solidFill>
                    <a:srgbClr val="44C8F5"/>
                  </a:solidFill>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the captain</a:t>
              </a:r>
              <a:r>
                <a:rPr lang="en-US" sz="1500" dirty="0">
                  <a:latin typeface="Arial" panose="020B0604020202020204" pitchFamily="34" charset="0"/>
                  <a:cs typeface="Arial" panose="020B0604020202020204" pitchFamily="34" charset="0"/>
                </a:rPr>
                <a:t> checks</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his position</a:t>
              </a:r>
              <a:endParaRPr lang="en-GB" sz="1500"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63FCDD30-5A16-1D4F-BFEA-39A4820E375B}"/>
              </a:ext>
            </a:extLst>
          </p:cNvPr>
          <p:cNvGrpSpPr/>
          <p:nvPr/>
        </p:nvGrpSpPr>
        <p:grpSpPr>
          <a:xfrm>
            <a:off x="6139948" y="1369227"/>
            <a:ext cx="2205317" cy="2681490"/>
            <a:chOff x="6139948" y="1369227"/>
            <a:chExt cx="2205317" cy="2681490"/>
          </a:xfrm>
        </p:grpSpPr>
        <p:pic>
          <p:nvPicPr>
            <p:cNvPr id="19" name="Picture 18">
              <a:extLst>
                <a:ext uri="{FF2B5EF4-FFF2-40B4-BE49-F238E27FC236}">
                  <a16:creationId xmlns:a16="http://schemas.microsoft.com/office/drawing/2014/main" id="{16B13340-F5AE-8243-857C-1CB02AF89E54}"/>
                </a:ext>
              </a:extLst>
            </p:cNvPr>
            <p:cNvPicPr>
              <a:picLocks noChangeAspect="1"/>
            </p:cNvPicPr>
            <p:nvPr/>
          </p:nvPicPr>
          <p:blipFill rotWithShape="1">
            <a:blip r:embed="rId3"/>
            <a:srcRect l="43484" t="43890" r="44505" b="39639"/>
            <a:stretch/>
          </p:blipFill>
          <p:spPr>
            <a:xfrm>
              <a:off x="6202701" y="1630245"/>
              <a:ext cx="2084294" cy="1694331"/>
            </a:xfrm>
            <a:prstGeom prst="rect">
              <a:avLst/>
            </a:prstGeom>
            <a:ln>
              <a:noFill/>
            </a:ln>
          </p:spPr>
        </p:pic>
        <p:sp>
          <p:nvSpPr>
            <p:cNvPr id="23" name="Text Placeholder 1">
              <a:extLst>
                <a:ext uri="{FF2B5EF4-FFF2-40B4-BE49-F238E27FC236}">
                  <a16:creationId xmlns:a16="http://schemas.microsoft.com/office/drawing/2014/main" id="{3BD5BF54-62EB-554F-ADFC-7890EC07C699}"/>
                </a:ext>
              </a:extLst>
            </p:cNvPr>
            <p:cNvSpPr txBox="1">
              <a:spLocks/>
            </p:cNvSpPr>
            <p:nvPr/>
          </p:nvSpPr>
          <p:spPr>
            <a:xfrm>
              <a:off x="6139948" y="1369227"/>
              <a:ext cx="2084294" cy="261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44C8F5"/>
                  </a:solidFill>
                  <a:latin typeface="Arial" panose="020B0604020202020204" pitchFamily="34" charset="0"/>
                  <a:cs typeface="Arial" panose="020B0604020202020204" pitchFamily="34" charset="0"/>
                </a:rPr>
                <a:t>DURATION: </a:t>
              </a:r>
              <a:r>
                <a:rPr lang="en-GB" sz="1600" b="1" dirty="0">
                  <a:solidFill>
                    <a:srgbClr val="44C8F5"/>
                  </a:solidFill>
                  <a:latin typeface="Arial" panose="020B0604020202020204" pitchFamily="34" charset="0"/>
                  <a:cs typeface="Arial" panose="020B0604020202020204" pitchFamily="34" charset="0"/>
                </a:rPr>
                <a:t>5 DAYS</a:t>
              </a:r>
              <a:endParaRPr lang="en-US" sz="1600" b="1" dirty="0">
                <a:solidFill>
                  <a:srgbClr val="44C8F5"/>
                </a:solidFill>
                <a:latin typeface="Arial" panose="020B0604020202020204" pitchFamily="34" charset="0"/>
                <a:cs typeface="Arial" panose="020B0604020202020204" pitchFamily="34" charset="0"/>
              </a:endParaRPr>
            </a:p>
          </p:txBody>
        </p:sp>
        <p:sp>
          <p:nvSpPr>
            <p:cNvPr id="28" name="Text Placeholder 1">
              <a:extLst>
                <a:ext uri="{FF2B5EF4-FFF2-40B4-BE49-F238E27FC236}">
                  <a16:creationId xmlns:a16="http://schemas.microsoft.com/office/drawing/2014/main" id="{AC44ED35-FB23-4943-9A4E-CA1FD31EA1D9}"/>
                </a:ext>
              </a:extLst>
            </p:cNvPr>
            <p:cNvSpPr txBox="1">
              <a:spLocks/>
            </p:cNvSpPr>
            <p:nvPr/>
          </p:nvSpPr>
          <p:spPr>
            <a:xfrm>
              <a:off x="6179413" y="3444218"/>
              <a:ext cx="2165852" cy="606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dirty="0">
                  <a:latin typeface="Arial" panose="020B0604020202020204" pitchFamily="34" charset="0"/>
                  <a:cs typeface="Arial" panose="020B0604020202020204" pitchFamily="34" charset="0"/>
                </a:rPr>
                <a:t>The captain</a:t>
              </a:r>
              <a:r>
                <a:rPr lang="en-US" sz="1500" dirty="0">
                  <a:latin typeface="Arial" panose="020B0604020202020204" pitchFamily="34" charset="0"/>
                  <a:cs typeface="Arial" panose="020B0604020202020204" pitchFamily="34" charset="0"/>
                </a:rPr>
                <a:t> checks</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his position </a:t>
              </a:r>
              <a:r>
                <a:rPr lang="en-US" sz="1500" b="1" dirty="0">
                  <a:solidFill>
                    <a:srgbClr val="44C8F5"/>
                  </a:solidFill>
                  <a:latin typeface="Arial" panose="020B0604020202020204" pitchFamily="34" charset="0"/>
                  <a:cs typeface="Arial" panose="020B0604020202020204" pitchFamily="34" charset="0"/>
                </a:rPr>
                <a:t>every day</a:t>
              </a:r>
              <a:endParaRPr lang="en-GB" sz="1500" b="1" dirty="0">
                <a:solidFill>
                  <a:srgbClr val="44C8F5"/>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61904740-3E77-2340-B4E8-AEFC8FD82434}"/>
              </a:ext>
            </a:extLst>
          </p:cNvPr>
          <p:cNvGrpSpPr/>
          <p:nvPr/>
        </p:nvGrpSpPr>
        <p:grpSpPr>
          <a:xfrm>
            <a:off x="8385606" y="1369227"/>
            <a:ext cx="2205317" cy="2681490"/>
            <a:chOff x="8385606" y="1369227"/>
            <a:chExt cx="2205317" cy="2681490"/>
          </a:xfrm>
        </p:grpSpPr>
        <p:pic>
          <p:nvPicPr>
            <p:cNvPr id="20" name="Picture 19">
              <a:extLst>
                <a:ext uri="{FF2B5EF4-FFF2-40B4-BE49-F238E27FC236}">
                  <a16:creationId xmlns:a16="http://schemas.microsoft.com/office/drawing/2014/main" id="{30C0B9BE-93C1-724F-A82A-C5953AA91A1C}"/>
                </a:ext>
              </a:extLst>
            </p:cNvPr>
            <p:cNvPicPr>
              <a:picLocks noChangeAspect="1"/>
            </p:cNvPicPr>
            <p:nvPr/>
          </p:nvPicPr>
          <p:blipFill rotWithShape="1">
            <a:blip r:embed="rId3"/>
            <a:srcRect l="55496" t="43890" r="32493" b="39639"/>
            <a:stretch/>
          </p:blipFill>
          <p:spPr>
            <a:xfrm>
              <a:off x="8457324" y="1630245"/>
              <a:ext cx="2084294" cy="1694331"/>
            </a:xfrm>
            <a:prstGeom prst="rect">
              <a:avLst/>
            </a:prstGeom>
            <a:ln>
              <a:noFill/>
            </a:ln>
          </p:spPr>
        </p:pic>
        <p:sp>
          <p:nvSpPr>
            <p:cNvPr id="24" name="Text Placeholder 1">
              <a:extLst>
                <a:ext uri="{FF2B5EF4-FFF2-40B4-BE49-F238E27FC236}">
                  <a16:creationId xmlns:a16="http://schemas.microsoft.com/office/drawing/2014/main" id="{4D652C6D-8D2E-994D-8E9F-8DEC9BF2FE25}"/>
                </a:ext>
              </a:extLst>
            </p:cNvPr>
            <p:cNvSpPr txBox="1">
              <a:spLocks/>
            </p:cNvSpPr>
            <p:nvPr/>
          </p:nvSpPr>
          <p:spPr>
            <a:xfrm>
              <a:off x="8385606" y="1369227"/>
              <a:ext cx="2084294" cy="261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44C8F5"/>
                  </a:solidFill>
                  <a:latin typeface="Arial" panose="020B0604020202020204" pitchFamily="34" charset="0"/>
                  <a:cs typeface="Arial" panose="020B0604020202020204" pitchFamily="34" charset="0"/>
                </a:rPr>
                <a:t>DURATION: </a:t>
              </a:r>
              <a:r>
                <a:rPr lang="en-GB" sz="1600" b="1" dirty="0">
                  <a:solidFill>
                    <a:srgbClr val="44C8F5"/>
                  </a:solidFill>
                  <a:latin typeface="Arial" panose="020B0604020202020204" pitchFamily="34" charset="0"/>
                  <a:cs typeface="Arial" panose="020B0604020202020204" pitchFamily="34" charset="0"/>
                </a:rPr>
                <a:t>4 DAYS</a:t>
              </a:r>
              <a:endParaRPr lang="en-US" sz="1600" b="1" dirty="0">
                <a:solidFill>
                  <a:srgbClr val="44C8F5"/>
                </a:solidFill>
                <a:latin typeface="Arial" panose="020B0604020202020204" pitchFamily="34" charset="0"/>
                <a:cs typeface="Arial" panose="020B0604020202020204" pitchFamily="34" charset="0"/>
              </a:endParaRPr>
            </a:p>
          </p:txBody>
        </p:sp>
        <p:sp>
          <p:nvSpPr>
            <p:cNvPr id="29" name="Text Placeholder 1">
              <a:extLst>
                <a:ext uri="{FF2B5EF4-FFF2-40B4-BE49-F238E27FC236}">
                  <a16:creationId xmlns:a16="http://schemas.microsoft.com/office/drawing/2014/main" id="{A33AA090-E47C-084D-ADA5-AC7C8FB5648D}"/>
                </a:ext>
              </a:extLst>
            </p:cNvPr>
            <p:cNvSpPr txBox="1">
              <a:spLocks/>
            </p:cNvSpPr>
            <p:nvPr/>
          </p:nvSpPr>
          <p:spPr>
            <a:xfrm>
              <a:off x="8425071" y="3444218"/>
              <a:ext cx="2165852" cy="606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dirty="0">
                  <a:latin typeface="Arial" panose="020B0604020202020204" pitchFamily="34" charset="0"/>
                  <a:cs typeface="Arial" panose="020B0604020202020204" pitchFamily="34" charset="0"/>
                </a:rPr>
                <a:t>The captain</a:t>
              </a:r>
              <a:r>
                <a:rPr lang="en-US" sz="1500" dirty="0">
                  <a:latin typeface="Arial" panose="020B0604020202020204" pitchFamily="34" charset="0"/>
                  <a:cs typeface="Arial" panose="020B0604020202020204" pitchFamily="34" charset="0"/>
                </a:rPr>
                <a:t> checks</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his position </a:t>
              </a:r>
              <a:r>
                <a:rPr lang="en-US" sz="1500" b="1" dirty="0">
                  <a:solidFill>
                    <a:srgbClr val="44C8F5"/>
                  </a:solidFill>
                  <a:latin typeface="Arial" panose="020B0604020202020204" pitchFamily="34" charset="0"/>
                  <a:cs typeface="Arial" panose="020B0604020202020204" pitchFamily="34" charset="0"/>
                </a:rPr>
                <a:t>every hour</a:t>
              </a:r>
              <a:endParaRPr lang="en-GB" sz="1500" b="1" dirty="0">
                <a:solidFill>
                  <a:srgbClr val="44C8F5"/>
                </a:solidFill>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id="{300326FA-6ECA-D340-8171-A343F6DCB5BA}"/>
              </a:ext>
            </a:extLst>
          </p:cNvPr>
          <p:cNvSpPr/>
          <p:nvPr/>
        </p:nvSpPr>
        <p:spPr>
          <a:xfrm>
            <a:off x="761125" y="4669704"/>
            <a:ext cx="9708775" cy="645459"/>
          </a:xfrm>
          <a:prstGeom prst="rect">
            <a:avLst/>
          </a:pr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Looking at what happened </a:t>
            </a:r>
            <a:r>
              <a:rPr lang="en-US" b="1" dirty="0"/>
              <a:t>YESTERDAY</a:t>
            </a:r>
            <a:r>
              <a:rPr lang="en-US" dirty="0"/>
              <a:t> </a:t>
            </a:r>
            <a:r>
              <a:rPr lang="en-US" b="1" dirty="0"/>
              <a:t>MAY BE TOO LATE. </a:t>
            </a:r>
            <a:r>
              <a:rPr lang="en-US" dirty="0"/>
              <a:t>Looking at what happened in the </a:t>
            </a:r>
            <a:r>
              <a:rPr lang="en-US" b="1" dirty="0"/>
              <a:t>LAST HOUR or even the LAST CYCLE, GIVES THE CHANCE TO RECOVER.</a:t>
            </a:r>
          </a:p>
        </p:txBody>
      </p:sp>
      <p:sp>
        <p:nvSpPr>
          <p:cNvPr id="15" name="Text Placeholder 1">
            <a:extLst>
              <a:ext uri="{FF2B5EF4-FFF2-40B4-BE49-F238E27FC236}">
                <a16:creationId xmlns:a16="http://schemas.microsoft.com/office/drawing/2014/main" id="{2E9F3D23-2CA4-FB4B-B946-46DF370ABDD4}"/>
              </a:ext>
            </a:extLst>
          </p:cNvPr>
          <p:cNvSpPr txBox="1">
            <a:spLocks/>
          </p:cNvSpPr>
          <p:nvPr/>
        </p:nvSpPr>
        <p:spPr>
          <a:xfrm>
            <a:off x="761125" y="508817"/>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4"/>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4"/>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4"/>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4"/>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Are we on Course?</a:t>
            </a:r>
          </a:p>
        </p:txBody>
      </p:sp>
      <p:sp>
        <p:nvSpPr>
          <p:cNvPr id="16" name="TextBox 15">
            <a:extLst>
              <a:ext uri="{FF2B5EF4-FFF2-40B4-BE49-F238E27FC236}">
                <a16:creationId xmlns:a16="http://schemas.microsoft.com/office/drawing/2014/main" id="{64C49E65-4598-CA4F-9806-9F0AEA162A57}"/>
              </a:ext>
            </a:extLst>
          </p:cNvPr>
          <p:cNvSpPr txBox="1"/>
          <p:nvPr/>
        </p:nvSpPr>
        <p:spPr>
          <a:xfrm>
            <a:off x="706460" y="6284153"/>
            <a:ext cx="1529586" cy="246221"/>
          </a:xfrm>
          <a:prstGeom prst="rect">
            <a:avLst/>
          </a:prstGeom>
          <a:noFill/>
        </p:spPr>
        <p:txBody>
          <a:bodyPr wrap="none" rtlCol="0">
            <a:spAutoFit/>
          </a:bodyPr>
          <a:lstStyle/>
          <a:p>
            <a:r>
              <a:rPr lang="en-GB" sz="1000" dirty="0"/>
              <a:t>Source: Kaizen Institute</a:t>
            </a:r>
          </a:p>
        </p:txBody>
      </p:sp>
    </p:spTree>
    <p:extLst>
      <p:ext uri="{BB962C8B-B14F-4D97-AF65-F5344CB8AC3E}">
        <p14:creationId xmlns:p14="http://schemas.microsoft.com/office/powerpoint/2010/main" val="223100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36E48-8B96-F245-A8E8-98C2005D1942}"/>
              </a:ext>
            </a:extLst>
          </p:cNvPr>
          <p:cNvSpPr txBox="1"/>
          <p:nvPr/>
        </p:nvSpPr>
        <p:spPr>
          <a:xfrm>
            <a:off x="11174506" y="6225988"/>
            <a:ext cx="184731" cy="369332"/>
          </a:xfrm>
          <a:prstGeom prst="rect">
            <a:avLst/>
          </a:prstGeom>
          <a:noFill/>
        </p:spPr>
        <p:txBody>
          <a:bodyPr wrap="none" rtlCol="0">
            <a:spAutoFit/>
          </a:bodyPr>
          <a:lstStyle/>
          <a:p>
            <a:endParaRPr lang="en-US" dirty="0"/>
          </a:p>
        </p:txBody>
      </p:sp>
      <p:sp>
        <p:nvSpPr>
          <p:cNvPr id="13" name="Text Placeholder 2">
            <a:extLst>
              <a:ext uri="{FF2B5EF4-FFF2-40B4-BE49-F238E27FC236}">
                <a16:creationId xmlns:a16="http://schemas.microsoft.com/office/drawing/2014/main" id="{5D3E7863-BDE1-884D-9ECD-E62770B8574D}"/>
              </a:ext>
            </a:extLst>
          </p:cNvPr>
          <p:cNvSpPr txBox="1">
            <a:spLocks/>
          </p:cNvSpPr>
          <p:nvPr/>
        </p:nvSpPr>
        <p:spPr>
          <a:xfrm>
            <a:off x="1247062" y="1974095"/>
            <a:ext cx="5295044" cy="4151840"/>
          </a:xfrm>
          <a:prstGeom prst="rect">
            <a:avLst/>
          </a:prstGeom>
        </p:spPr>
        <p:txBody>
          <a:bodyPr vert="horz" lIns="0" tIns="0" rIns="0" bIns="0" rtlCol="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000000"/>
                </a:solidFill>
                <a:ea typeface="Calibri" panose="020F0502020204030204" pitchFamily="34" charset="0"/>
                <a:cs typeface="Arial" panose="020B0604020202020204" pitchFamily="34" charset="0"/>
              </a:rPr>
              <a:t>Reduction in sales/orders</a:t>
            </a:r>
            <a:endParaRPr lang="en-GB" sz="1600" dirty="0">
              <a:ea typeface="Calibri" panose="020F0502020204030204" pitchFamily="34" charset="0"/>
              <a:cs typeface="Arial" panose="020B0604020202020204" pitchFamily="34" charset="0"/>
            </a:endParaRPr>
          </a:p>
          <a:p>
            <a:pPr marL="0" indent="0">
              <a:buNone/>
            </a:pPr>
            <a:r>
              <a:rPr lang="en-GB" sz="1600" dirty="0">
                <a:solidFill>
                  <a:srgbClr val="000000"/>
                </a:solidFill>
                <a:ea typeface="Calibri" panose="020F0502020204030204" pitchFamily="34" charset="0"/>
                <a:cs typeface="Arial" panose="020B0604020202020204" pitchFamily="34" charset="0"/>
              </a:rPr>
              <a:t>Supply chain difficulties/sourcing supplies</a:t>
            </a:r>
          </a:p>
          <a:p>
            <a:pPr marL="0" indent="0">
              <a:buNone/>
            </a:pPr>
            <a:r>
              <a:rPr lang="en-GB" sz="1600" dirty="0">
                <a:solidFill>
                  <a:srgbClr val="000000"/>
                </a:solidFill>
                <a:ea typeface="Calibri" panose="020F0502020204030204" pitchFamily="34" charset="0"/>
                <a:cs typeface="Arial" panose="020B0604020202020204" pitchFamily="34" charset="0"/>
              </a:rPr>
              <a:t>Availability of employees &amp; skills</a:t>
            </a:r>
          </a:p>
          <a:p>
            <a:pPr marL="0" indent="0">
              <a:buNone/>
            </a:pPr>
            <a:r>
              <a:rPr lang="en-GB" sz="1600" dirty="0">
                <a:solidFill>
                  <a:srgbClr val="000000"/>
                </a:solidFill>
                <a:ea typeface="Calibri" panose="020F0502020204030204" pitchFamily="34" charset="0"/>
                <a:cs typeface="Arial" panose="020B0604020202020204" pitchFamily="34" charset="0"/>
              </a:rPr>
              <a:t>Health &amp; Safety or Social Distancing requirements</a:t>
            </a:r>
            <a:endParaRPr lang="en-GB" sz="1600" dirty="0">
              <a:ea typeface="Calibri" panose="020F0502020204030204" pitchFamily="34" charset="0"/>
              <a:cs typeface="Arial" panose="020B0604020202020204" pitchFamily="34" charset="0"/>
            </a:endParaRPr>
          </a:p>
          <a:p>
            <a:pPr marL="0" indent="0">
              <a:buNone/>
            </a:pPr>
            <a:r>
              <a:rPr lang="en-GB" sz="1600" dirty="0">
                <a:solidFill>
                  <a:srgbClr val="000000"/>
                </a:solidFill>
                <a:ea typeface="Calibri" panose="020F0502020204030204" pitchFamily="34" charset="0"/>
                <a:cs typeface="Arial" panose="020B0604020202020204" pitchFamily="34" charset="0"/>
              </a:rPr>
              <a:t>Government restrictions i.e. Non-essential business</a:t>
            </a:r>
            <a:endParaRPr lang="en-GB" sz="1600" dirty="0">
              <a:ea typeface="Calibri" panose="020F0502020204030204" pitchFamily="34" charset="0"/>
              <a:cs typeface="Arial" panose="020B0604020202020204" pitchFamily="34" charset="0"/>
            </a:endParaRPr>
          </a:p>
          <a:p>
            <a:pPr marL="0" indent="0">
              <a:buNone/>
            </a:pPr>
            <a:r>
              <a:rPr lang="en-GB" sz="1600" dirty="0">
                <a:solidFill>
                  <a:srgbClr val="000000"/>
                </a:solidFill>
                <a:ea typeface="Calibri" panose="020F0502020204030204" pitchFamily="34" charset="0"/>
                <a:cs typeface="Arial" panose="020B0604020202020204" pitchFamily="34" charset="0"/>
              </a:rPr>
              <a:t>Other (explain below)</a:t>
            </a:r>
          </a:p>
        </p:txBody>
      </p:sp>
      <p:sp>
        <p:nvSpPr>
          <p:cNvPr id="19" name="Text Placeholder 2">
            <a:extLst>
              <a:ext uri="{FF2B5EF4-FFF2-40B4-BE49-F238E27FC236}">
                <a16:creationId xmlns:a16="http://schemas.microsoft.com/office/drawing/2014/main" id="{70D711E2-5DEA-3C49-AE8C-1299D99A524C}"/>
              </a:ext>
            </a:extLst>
          </p:cNvPr>
          <p:cNvSpPr txBox="1">
            <a:spLocks/>
          </p:cNvSpPr>
          <p:nvPr/>
        </p:nvSpPr>
        <p:spPr>
          <a:xfrm>
            <a:off x="7326261" y="1974095"/>
            <a:ext cx="4515364" cy="4151840"/>
          </a:xfrm>
          <a:prstGeom prst="rect">
            <a:avLst/>
          </a:prstGeom>
        </p:spPr>
        <p:txBody>
          <a:bodyPr vert="horz" lIns="0" tIns="0" rIns="0" bIns="0" rtlCol="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000000"/>
                </a:solidFill>
                <a:ea typeface="Calibri" panose="020F0502020204030204" pitchFamily="34" charset="0"/>
                <a:cs typeface="Arial" panose="020B0604020202020204" pitchFamily="34" charset="0"/>
              </a:rPr>
              <a:t>Cash-flow difficulties conserving cash</a:t>
            </a:r>
            <a:endParaRPr lang="en-GB" sz="1600" dirty="0">
              <a:ea typeface="Calibri" panose="020F0502020204030204" pitchFamily="34" charset="0"/>
              <a:cs typeface="Arial" panose="020B0604020202020204" pitchFamily="34" charset="0"/>
            </a:endParaRPr>
          </a:p>
          <a:p>
            <a:pPr marL="0" indent="0">
              <a:buNone/>
            </a:pPr>
            <a:r>
              <a:rPr lang="en-GB" sz="1600" dirty="0">
                <a:solidFill>
                  <a:srgbClr val="000000"/>
                </a:solidFill>
                <a:ea typeface="Calibri" panose="020F0502020204030204" pitchFamily="34" charset="0"/>
                <a:cs typeface="Arial" panose="020B0604020202020204" pitchFamily="34" charset="0"/>
              </a:rPr>
              <a:t>Reduction in production/operations capacity</a:t>
            </a:r>
          </a:p>
          <a:p>
            <a:pPr marL="0" indent="0">
              <a:buNone/>
            </a:pPr>
            <a:r>
              <a:rPr lang="en-GB" sz="1600" dirty="0">
                <a:solidFill>
                  <a:srgbClr val="000000"/>
                </a:solidFill>
                <a:ea typeface="Calibri" panose="020F0502020204030204" pitchFamily="34" charset="0"/>
                <a:cs typeface="Arial" panose="020B0604020202020204" pitchFamily="34" charset="0"/>
              </a:rPr>
              <a:t>Absenteeism</a:t>
            </a:r>
          </a:p>
          <a:p>
            <a:pPr marL="0" indent="0">
              <a:buNone/>
            </a:pPr>
            <a:r>
              <a:rPr lang="en-GB" sz="1600" dirty="0">
                <a:solidFill>
                  <a:srgbClr val="000000"/>
                </a:solidFill>
                <a:ea typeface="Calibri" panose="020F0502020204030204" pitchFamily="34" charset="0"/>
                <a:cs typeface="Arial" panose="020B0604020202020204" pitchFamily="34" charset="0"/>
              </a:rPr>
              <a:t>Ability to work remotely</a:t>
            </a:r>
            <a:endParaRPr lang="en-GB" sz="1600" dirty="0">
              <a:ea typeface="Calibri" panose="020F0502020204030204" pitchFamily="34" charset="0"/>
              <a:cs typeface="Arial" panose="020B0604020202020204" pitchFamily="34" charset="0"/>
            </a:endParaRPr>
          </a:p>
          <a:p>
            <a:pPr marL="0" indent="0">
              <a:buNone/>
            </a:pPr>
            <a:r>
              <a:rPr lang="en-GB" sz="1600" dirty="0">
                <a:solidFill>
                  <a:srgbClr val="000000"/>
                </a:solidFill>
                <a:ea typeface="Calibri" panose="020F0502020204030204" pitchFamily="34" charset="0"/>
                <a:cs typeface="Arial" panose="020B0604020202020204" pitchFamily="34" charset="0"/>
              </a:rPr>
              <a:t>Restrictions on travel</a:t>
            </a:r>
            <a:endParaRPr lang="en-GB" sz="1600" dirty="0">
              <a:ea typeface="Calibri" panose="020F050202020403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C55A11F8-FFE7-8440-949E-84B80DF9165D}"/>
              </a:ext>
            </a:extLst>
          </p:cNvPr>
          <p:cNvSpPr txBox="1">
            <a:spLocks/>
          </p:cNvSpPr>
          <p:nvPr/>
        </p:nvSpPr>
        <p:spPr>
          <a:xfrm>
            <a:off x="680442" y="5130753"/>
            <a:ext cx="10678795" cy="7539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rgbClr val="61BB46"/>
                </a:solidFill>
              </a:rPr>
              <a:t>The need for co-ordination of people and resources</a:t>
            </a:r>
            <a:br>
              <a:rPr lang="en-US" sz="2500" b="1" dirty="0">
                <a:solidFill>
                  <a:srgbClr val="61BB46"/>
                </a:solidFill>
              </a:rPr>
            </a:br>
            <a:r>
              <a:rPr lang="en-US" sz="2500" b="1" dirty="0">
                <a:solidFill>
                  <a:srgbClr val="61BB46"/>
                </a:solidFill>
              </a:rPr>
              <a:t>has potentially never been higher</a:t>
            </a:r>
          </a:p>
        </p:txBody>
      </p:sp>
      <p:sp>
        <p:nvSpPr>
          <p:cNvPr id="28" name="Text Placeholder 1">
            <a:extLst>
              <a:ext uri="{FF2B5EF4-FFF2-40B4-BE49-F238E27FC236}">
                <a16:creationId xmlns:a16="http://schemas.microsoft.com/office/drawing/2014/main" id="{E13B5D98-A83C-4048-87D7-AC202172D1B3}"/>
              </a:ext>
            </a:extLst>
          </p:cNvPr>
          <p:cNvSpPr txBox="1">
            <a:spLocks/>
          </p:cNvSpPr>
          <p:nvPr/>
        </p:nvSpPr>
        <p:spPr>
          <a:xfrm>
            <a:off x="680442" y="465092"/>
            <a:ext cx="10619509" cy="14094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64B030"/>
                </a:solidFill>
                <a:latin typeface="Arial" panose="020B0604020202020204" pitchFamily="34" charset="0"/>
                <a:ea typeface="MS PGothic" panose="020B0600070205080204" pitchFamily="34" charset="-128"/>
                <a:cs typeface="Arial" panose="020B0604020202020204" pitchFamily="34" charset="0"/>
              </a:rPr>
              <a:t>Why is this important now?</a:t>
            </a:r>
            <a:r>
              <a:rPr lang="en-US" b="1" dirty="0">
                <a:solidFill>
                  <a:srgbClr val="44C8F5"/>
                </a:solidFill>
                <a:latin typeface="Arial" panose="020B0604020202020204" pitchFamily="34" charset="0"/>
                <a:ea typeface="MS PGothic" panose="020B0600070205080204" pitchFamily="34" charset="-128"/>
                <a:cs typeface="Arial" panose="020B0604020202020204" pitchFamily="34" charset="0"/>
              </a:rPr>
              <a:t/>
            </a:r>
            <a:br>
              <a:rPr lang="en-US" b="1" dirty="0">
                <a:solidFill>
                  <a:srgbClr val="44C8F5"/>
                </a:solidFill>
                <a:latin typeface="Arial" panose="020B0604020202020204" pitchFamily="34" charset="0"/>
                <a:ea typeface="MS PGothic" panose="020B0600070205080204" pitchFamily="34" charset="-128"/>
                <a:cs typeface="Arial" panose="020B0604020202020204" pitchFamily="34" charset="0"/>
              </a:rPr>
            </a:br>
            <a:r>
              <a:rPr lang="en-US" sz="2200" dirty="0">
                <a:solidFill>
                  <a:srgbClr val="132941"/>
                </a:solidFill>
              </a:rPr>
              <a:t>Heightened or more severe pressure on the business posed by the COVID-19 crisis</a:t>
            </a:r>
            <a:endParaRPr lang="en-US" sz="2200" dirty="0">
              <a:solidFill>
                <a:srgbClr val="44C8F5"/>
              </a:solidFill>
            </a:endParaRPr>
          </a:p>
          <a:p>
            <a:pPr marL="0" indent="0">
              <a:lnSpc>
                <a:spcPct val="100000"/>
              </a:lnSpc>
              <a:buNone/>
            </a:pPr>
            <a:endParaRPr lang="en-US" sz="2400" dirty="0">
              <a:solidFill>
                <a:srgbClr val="13294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DB6FE74-319A-AC4F-8C53-6C9B5FE08701}"/>
              </a:ext>
            </a:extLst>
          </p:cNvPr>
          <p:cNvGrpSpPr/>
          <p:nvPr/>
        </p:nvGrpSpPr>
        <p:grpSpPr>
          <a:xfrm>
            <a:off x="778759" y="1930972"/>
            <a:ext cx="302545" cy="2550284"/>
            <a:chOff x="778759" y="1930972"/>
            <a:chExt cx="302545" cy="2550284"/>
          </a:xfrm>
        </p:grpSpPr>
        <p:pic>
          <p:nvPicPr>
            <p:cNvPr id="5" name="Picture 4">
              <a:extLst>
                <a:ext uri="{FF2B5EF4-FFF2-40B4-BE49-F238E27FC236}">
                  <a16:creationId xmlns:a16="http://schemas.microsoft.com/office/drawing/2014/main" id="{40AF16E6-8698-8148-A6E3-6073885097A4}"/>
                </a:ext>
              </a:extLst>
            </p:cNvPr>
            <p:cNvPicPr>
              <a:picLocks noChangeAspect="1"/>
            </p:cNvPicPr>
            <p:nvPr/>
          </p:nvPicPr>
          <p:blipFill>
            <a:blip r:embed="rId4"/>
            <a:stretch>
              <a:fillRect/>
            </a:stretch>
          </p:blipFill>
          <p:spPr>
            <a:xfrm>
              <a:off x="778759" y="1930972"/>
              <a:ext cx="299270" cy="299270"/>
            </a:xfrm>
            <a:prstGeom prst="rect">
              <a:avLst/>
            </a:prstGeom>
          </p:spPr>
        </p:pic>
        <p:pic>
          <p:nvPicPr>
            <p:cNvPr id="27" name="Picture 26">
              <a:extLst>
                <a:ext uri="{FF2B5EF4-FFF2-40B4-BE49-F238E27FC236}">
                  <a16:creationId xmlns:a16="http://schemas.microsoft.com/office/drawing/2014/main" id="{A8C9C0B0-D0DF-964E-80AB-4AE19308C416}"/>
                </a:ext>
              </a:extLst>
            </p:cNvPr>
            <p:cNvPicPr>
              <a:picLocks noChangeAspect="1"/>
            </p:cNvPicPr>
            <p:nvPr/>
          </p:nvPicPr>
          <p:blipFill>
            <a:blip r:embed="rId4"/>
            <a:stretch>
              <a:fillRect/>
            </a:stretch>
          </p:blipFill>
          <p:spPr>
            <a:xfrm>
              <a:off x="782034" y="2373400"/>
              <a:ext cx="299270" cy="299270"/>
            </a:xfrm>
            <a:prstGeom prst="rect">
              <a:avLst/>
            </a:prstGeom>
          </p:spPr>
        </p:pic>
        <p:pic>
          <p:nvPicPr>
            <p:cNvPr id="29" name="Picture 28">
              <a:extLst>
                <a:ext uri="{FF2B5EF4-FFF2-40B4-BE49-F238E27FC236}">
                  <a16:creationId xmlns:a16="http://schemas.microsoft.com/office/drawing/2014/main" id="{BF4C6410-7A40-4543-A3D5-97284CC86EC6}"/>
                </a:ext>
              </a:extLst>
            </p:cNvPr>
            <p:cNvPicPr>
              <a:picLocks noChangeAspect="1"/>
            </p:cNvPicPr>
            <p:nvPr/>
          </p:nvPicPr>
          <p:blipFill>
            <a:blip r:embed="rId4"/>
            <a:stretch>
              <a:fillRect/>
            </a:stretch>
          </p:blipFill>
          <p:spPr>
            <a:xfrm>
              <a:off x="778759" y="2826610"/>
              <a:ext cx="299270" cy="299270"/>
            </a:xfrm>
            <a:prstGeom prst="rect">
              <a:avLst/>
            </a:prstGeom>
          </p:spPr>
        </p:pic>
        <p:pic>
          <p:nvPicPr>
            <p:cNvPr id="30" name="Picture 29">
              <a:extLst>
                <a:ext uri="{FF2B5EF4-FFF2-40B4-BE49-F238E27FC236}">
                  <a16:creationId xmlns:a16="http://schemas.microsoft.com/office/drawing/2014/main" id="{2214E404-769B-F644-8C7A-359FFB25DCE3}"/>
                </a:ext>
              </a:extLst>
            </p:cNvPr>
            <p:cNvPicPr>
              <a:picLocks noChangeAspect="1"/>
            </p:cNvPicPr>
            <p:nvPr/>
          </p:nvPicPr>
          <p:blipFill>
            <a:blip r:embed="rId4"/>
            <a:stretch>
              <a:fillRect/>
            </a:stretch>
          </p:blipFill>
          <p:spPr>
            <a:xfrm>
              <a:off x="778759" y="3278508"/>
              <a:ext cx="299270" cy="299270"/>
            </a:xfrm>
            <a:prstGeom prst="rect">
              <a:avLst/>
            </a:prstGeom>
          </p:spPr>
        </p:pic>
        <p:pic>
          <p:nvPicPr>
            <p:cNvPr id="31" name="Picture 30">
              <a:extLst>
                <a:ext uri="{FF2B5EF4-FFF2-40B4-BE49-F238E27FC236}">
                  <a16:creationId xmlns:a16="http://schemas.microsoft.com/office/drawing/2014/main" id="{1DF6191F-4898-994B-91DF-77F20466F5EA}"/>
                </a:ext>
              </a:extLst>
            </p:cNvPr>
            <p:cNvPicPr>
              <a:picLocks noChangeAspect="1"/>
            </p:cNvPicPr>
            <p:nvPr/>
          </p:nvPicPr>
          <p:blipFill>
            <a:blip r:embed="rId4"/>
            <a:stretch>
              <a:fillRect/>
            </a:stretch>
          </p:blipFill>
          <p:spPr>
            <a:xfrm>
              <a:off x="778759" y="3730247"/>
              <a:ext cx="299270" cy="299270"/>
            </a:xfrm>
            <a:prstGeom prst="rect">
              <a:avLst/>
            </a:prstGeom>
          </p:spPr>
        </p:pic>
        <p:pic>
          <p:nvPicPr>
            <p:cNvPr id="32" name="Picture 31">
              <a:extLst>
                <a:ext uri="{FF2B5EF4-FFF2-40B4-BE49-F238E27FC236}">
                  <a16:creationId xmlns:a16="http://schemas.microsoft.com/office/drawing/2014/main" id="{CB3F0A93-8535-8B45-88EA-F45F0B6449BB}"/>
                </a:ext>
              </a:extLst>
            </p:cNvPr>
            <p:cNvPicPr>
              <a:picLocks noChangeAspect="1"/>
            </p:cNvPicPr>
            <p:nvPr/>
          </p:nvPicPr>
          <p:blipFill>
            <a:blip r:embed="rId4"/>
            <a:stretch>
              <a:fillRect/>
            </a:stretch>
          </p:blipFill>
          <p:spPr>
            <a:xfrm>
              <a:off x="778759" y="4181986"/>
              <a:ext cx="299270" cy="299270"/>
            </a:xfrm>
            <a:prstGeom prst="rect">
              <a:avLst/>
            </a:prstGeom>
          </p:spPr>
        </p:pic>
      </p:grpSp>
      <p:grpSp>
        <p:nvGrpSpPr>
          <p:cNvPr id="7" name="Group 6">
            <a:extLst>
              <a:ext uri="{FF2B5EF4-FFF2-40B4-BE49-F238E27FC236}">
                <a16:creationId xmlns:a16="http://schemas.microsoft.com/office/drawing/2014/main" id="{91FBB6B0-6167-DA45-9E2A-B490BE13FFCA}"/>
              </a:ext>
            </a:extLst>
          </p:cNvPr>
          <p:cNvGrpSpPr/>
          <p:nvPr/>
        </p:nvGrpSpPr>
        <p:grpSpPr>
          <a:xfrm>
            <a:off x="6861925" y="1930972"/>
            <a:ext cx="302545" cy="2098545"/>
            <a:chOff x="6861925" y="1930972"/>
            <a:chExt cx="302545" cy="2098545"/>
          </a:xfrm>
        </p:grpSpPr>
        <p:pic>
          <p:nvPicPr>
            <p:cNvPr id="48" name="Picture 47">
              <a:extLst>
                <a:ext uri="{FF2B5EF4-FFF2-40B4-BE49-F238E27FC236}">
                  <a16:creationId xmlns:a16="http://schemas.microsoft.com/office/drawing/2014/main" id="{7ED51D01-39CE-F147-AFAA-DFFEA349D031}"/>
                </a:ext>
              </a:extLst>
            </p:cNvPr>
            <p:cNvPicPr>
              <a:picLocks noChangeAspect="1"/>
            </p:cNvPicPr>
            <p:nvPr/>
          </p:nvPicPr>
          <p:blipFill>
            <a:blip r:embed="rId4"/>
            <a:stretch>
              <a:fillRect/>
            </a:stretch>
          </p:blipFill>
          <p:spPr>
            <a:xfrm>
              <a:off x="6861925" y="1930972"/>
              <a:ext cx="299270" cy="299270"/>
            </a:xfrm>
            <a:prstGeom prst="rect">
              <a:avLst/>
            </a:prstGeom>
          </p:spPr>
        </p:pic>
        <p:pic>
          <p:nvPicPr>
            <p:cNvPr id="49" name="Picture 48">
              <a:extLst>
                <a:ext uri="{FF2B5EF4-FFF2-40B4-BE49-F238E27FC236}">
                  <a16:creationId xmlns:a16="http://schemas.microsoft.com/office/drawing/2014/main" id="{CC330A17-68DD-2245-8984-2FFCAEF8335C}"/>
                </a:ext>
              </a:extLst>
            </p:cNvPr>
            <p:cNvPicPr>
              <a:picLocks noChangeAspect="1"/>
            </p:cNvPicPr>
            <p:nvPr/>
          </p:nvPicPr>
          <p:blipFill>
            <a:blip r:embed="rId4"/>
            <a:stretch>
              <a:fillRect/>
            </a:stretch>
          </p:blipFill>
          <p:spPr>
            <a:xfrm>
              <a:off x="6865200" y="2373400"/>
              <a:ext cx="299270" cy="299270"/>
            </a:xfrm>
            <a:prstGeom prst="rect">
              <a:avLst/>
            </a:prstGeom>
          </p:spPr>
        </p:pic>
        <p:pic>
          <p:nvPicPr>
            <p:cNvPr id="50" name="Picture 49">
              <a:extLst>
                <a:ext uri="{FF2B5EF4-FFF2-40B4-BE49-F238E27FC236}">
                  <a16:creationId xmlns:a16="http://schemas.microsoft.com/office/drawing/2014/main" id="{84043234-7141-B744-8156-76DB4BA618C3}"/>
                </a:ext>
              </a:extLst>
            </p:cNvPr>
            <p:cNvPicPr>
              <a:picLocks noChangeAspect="1"/>
            </p:cNvPicPr>
            <p:nvPr/>
          </p:nvPicPr>
          <p:blipFill>
            <a:blip r:embed="rId4"/>
            <a:stretch>
              <a:fillRect/>
            </a:stretch>
          </p:blipFill>
          <p:spPr>
            <a:xfrm>
              <a:off x="6861925" y="2826610"/>
              <a:ext cx="299270" cy="299270"/>
            </a:xfrm>
            <a:prstGeom prst="rect">
              <a:avLst/>
            </a:prstGeom>
          </p:spPr>
        </p:pic>
        <p:pic>
          <p:nvPicPr>
            <p:cNvPr id="51" name="Picture 50">
              <a:extLst>
                <a:ext uri="{FF2B5EF4-FFF2-40B4-BE49-F238E27FC236}">
                  <a16:creationId xmlns:a16="http://schemas.microsoft.com/office/drawing/2014/main" id="{451CA015-6B9B-E84E-B7B6-B6F3B006AB36}"/>
                </a:ext>
              </a:extLst>
            </p:cNvPr>
            <p:cNvPicPr>
              <a:picLocks noChangeAspect="1"/>
            </p:cNvPicPr>
            <p:nvPr/>
          </p:nvPicPr>
          <p:blipFill>
            <a:blip r:embed="rId4"/>
            <a:stretch>
              <a:fillRect/>
            </a:stretch>
          </p:blipFill>
          <p:spPr>
            <a:xfrm>
              <a:off x="6861925" y="3278508"/>
              <a:ext cx="299270" cy="299270"/>
            </a:xfrm>
            <a:prstGeom prst="rect">
              <a:avLst/>
            </a:prstGeom>
          </p:spPr>
        </p:pic>
        <p:pic>
          <p:nvPicPr>
            <p:cNvPr id="52" name="Picture 51">
              <a:extLst>
                <a:ext uri="{FF2B5EF4-FFF2-40B4-BE49-F238E27FC236}">
                  <a16:creationId xmlns:a16="http://schemas.microsoft.com/office/drawing/2014/main" id="{E27A6CF8-E670-9E4A-807F-3D32218C2F31}"/>
                </a:ext>
              </a:extLst>
            </p:cNvPr>
            <p:cNvPicPr>
              <a:picLocks noChangeAspect="1"/>
            </p:cNvPicPr>
            <p:nvPr/>
          </p:nvPicPr>
          <p:blipFill>
            <a:blip r:embed="rId4"/>
            <a:stretch>
              <a:fillRect/>
            </a:stretch>
          </p:blipFill>
          <p:spPr>
            <a:xfrm>
              <a:off x="6861925" y="3730247"/>
              <a:ext cx="299270" cy="299270"/>
            </a:xfrm>
            <a:prstGeom prst="rect">
              <a:avLst/>
            </a:prstGeom>
          </p:spPr>
        </p:pic>
      </p:grpSp>
      <p:pic>
        <p:nvPicPr>
          <p:cNvPr id="8" name="Picture 7">
            <a:extLst>
              <a:ext uri="{FF2B5EF4-FFF2-40B4-BE49-F238E27FC236}">
                <a16:creationId xmlns:a16="http://schemas.microsoft.com/office/drawing/2014/main" id="{12B20934-7EC7-064C-B314-03F5A77E99C1}"/>
              </a:ext>
            </a:extLst>
          </p:cNvPr>
          <p:cNvPicPr>
            <a:picLocks noChangeAspect="1"/>
          </p:cNvPicPr>
          <p:nvPr/>
        </p:nvPicPr>
        <p:blipFill>
          <a:blip r:embed="rId5"/>
          <a:stretch>
            <a:fillRect/>
          </a:stretch>
        </p:blipFill>
        <p:spPr>
          <a:xfrm>
            <a:off x="829378" y="1894064"/>
            <a:ext cx="378708" cy="275424"/>
          </a:xfrm>
          <a:prstGeom prst="rect">
            <a:avLst/>
          </a:prstGeom>
        </p:spPr>
      </p:pic>
      <p:pic>
        <p:nvPicPr>
          <p:cNvPr id="54" name="Picture 53">
            <a:extLst>
              <a:ext uri="{FF2B5EF4-FFF2-40B4-BE49-F238E27FC236}">
                <a16:creationId xmlns:a16="http://schemas.microsoft.com/office/drawing/2014/main" id="{77048615-0F07-4340-8BEA-745000A0A2F9}"/>
              </a:ext>
            </a:extLst>
          </p:cNvPr>
          <p:cNvPicPr>
            <a:picLocks noChangeAspect="1"/>
          </p:cNvPicPr>
          <p:nvPr/>
        </p:nvPicPr>
        <p:blipFill>
          <a:blip r:embed="rId5"/>
          <a:stretch>
            <a:fillRect/>
          </a:stretch>
        </p:blipFill>
        <p:spPr>
          <a:xfrm>
            <a:off x="829378" y="2334284"/>
            <a:ext cx="378708" cy="275424"/>
          </a:xfrm>
          <a:prstGeom prst="rect">
            <a:avLst/>
          </a:prstGeom>
        </p:spPr>
      </p:pic>
      <p:pic>
        <p:nvPicPr>
          <p:cNvPr id="58" name="Picture 57">
            <a:extLst>
              <a:ext uri="{FF2B5EF4-FFF2-40B4-BE49-F238E27FC236}">
                <a16:creationId xmlns:a16="http://schemas.microsoft.com/office/drawing/2014/main" id="{C91E64CD-39C5-6A4F-9EEF-F293D84F72C3}"/>
              </a:ext>
            </a:extLst>
          </p:cNvPr>
          <p:cNvPicPr>
            <a:picLocks noChangeAspect="1"/>
          </p:cNvPicPr>
          <p:nvPr/>
        </p:nvPicPr>
        <p:blipFill>
          <a:blip r:embed="rId5"/>
          <a:stretch>
            <a:fillRect/>
          </a:stretch>
        </p:blipFill>
        <p:spPr>
          <a:xfrm>
            <a:off x="829378" y="4143325"/>
            <a:ext cx="378708" cy="275424"/>
          </a:xfrm>
          <a:prstGeom prst="rect">
            <a:avLst/>
          </a:prstGeom>
        </p:spPr>
      </p:pic>
      <p:pic>
        <p:nvPicPr>
          <p:cNvPr id="59" name="Picture 58">
            <a:extLst>
              <a:ext uri="{FF2B5EF4-FFF2-40B4-BE49-F238E27FC236}">
                <a16:creationId xmlns:a16="http://schemas.microsoft.com/office/drawing/2014/main" id="{358F1641-73A1-344A-8185-5AA5F5ACC7D6}"/>
              </a:ext>
            </a:extLst>
          </p:cNvPr>
          <p:cNvPicPr>
            <a:picLocks noChangeAspect="1"/>
          </p:cNvPicPr>
          <p:nvPr/>
        </p:nvPicPr>
        <p:blipFill>
          <a:blip r:embed="rId5"/>
          <a:stretch>
            <a:fillRect/>
          </a:stretch>
        </p:blipFill>
        <p:spPr>
          <a:xfrm>
            <a:off x="6912125" y="1894064"/>
            <a:ext cx="378708" cy="275424"/>
          </a:xfrm>
          <a:prstGeom prst="rect">
            <a:avLst/>
          </a:prstGeom>
        </p:spPr>
      </p:pic>
      <p:pic>
        <p:nvPicPr>
          <p:cNvPr id="60" name="Picture 59">
            <a:extLst>
              <a:ext uri="{FF2B5EF4-FFF2-40B4-BE49-F238E27FC236}">
                <a16:creationId xmlns:a16="http://schemas.microsoft.com/office/drawing/2014/main" id="{A41FF74A-06D3-154B-A290-D13411221A91}"/>
              </a:ext>
            </a:extLst>
          </p:cNvPr>
          <p:cNvPicPr>
            <a:picLocks noChangeAspect="1"/>
          </p:cNvPicPr>
          <p:nvPr/>
        </p:nvPicPr>
        <p:blipFill>
          <a:blip r:embed="rId5"/>
          <a:stretch>
            <a:fillRect/>
          </a:stretch>
        </p:blipFill>
        <p:spPr>
          <a:xfrm>
            <a:off x="6912125" y="2334284"/>
            <a:ext cx="378708" cy="275424"/>
          </a:xfrm>
          <a:prstGeom prst="rect">
            <a:avLst/>
          </a:prstGeom>
        </p:spPr>
      </p:pic>
      <p:grpSp>
        <p:nvGrpSpPr>
          <p:cNvPr id="10" name="Group 9">
            <a:extLst>
              <a:ext uri="{FF2B5EF4-FFF2-40B4-BE49-F238E27FC236}">
                <a16:creationId xmlns:a16="http://schemas.microsoft.com/office/drawing/2014/main" id="{DD5317E0-2398-8947-B4D2-411A546CCE7E}"/>
              </a:ext>
            </a:extLst>
          </p:cNvPr>
          <p:cNvGrpSpPr/>
          <p:nvPr/>
        </p:nvGrpSpPr>
        <p:grpSpPr>
          <a:xfrm>
            <a:off x="829378" y="2780860"/>
            <a:ext cx="6461455" cy="1178125"/>
            <a:chOff x="829378" y="2780860"/>
            <a:chExt cx="6461455" cy="1178125"/>
          </a:xfrm>
        </p:grpSpPr>
        <p:pic>
          <p:nvPicPr>
            <p:cNvPr id="55" name="Picture 54">
              <a:extLst>
                <a:ext uri="{FF2B5EF4-FFF2-40B4-BE49-F238E27FC236}">
                  <a16:creationId xmlns:a16="http://schemas.microsoft.com/office/drawing/2014/main" id="{715B5826-4A2D-364D-9087-2B865DEB028C}"/>
                </a:ext>
              </a:extLst>
            </p:cNvPr>
            <p:cNvPicPr>
              <a:picLocks noChangeAspect="1"/>
            </p:cNvPicPr>
            <p:nvPr/>
          </p:nvPicPr>
          <p:blipFill>
            <a:blip r:embed="rId5"/>
            <a:stretch>
              <a:fillRect/>
            </a:stretch>
          </p:blipFill>
          <p:spPr>
            <a:xfrm>
              <a:off x="829378" y="2780860"/>
              <a:ext cx="378708" cy="275424"/>
            </a:xfrm>
            <a:prstGeom prst="rect">
              <a:avLst/>
            </a:prstGeom>
          </p:spPr>
        </p:pic>
        <p:pic>
          <p:nvPicPr>
            <p:cNvPr id="56" name="Picture 55">
              <a:extLst>
                <a:ext uri="{FF2B5EF4-FFF2-40B4-BE49-F238E27FC236}">
                  <a16:creationId xmlns:a16="http://schemas.microsoft.com/office/drawing/2014/main" id="{E2C01EEC-5431-D644-99B1-BB1B09A13A5C}"/>
                </a:ext>
              </a:extLst>
            </p:cNvPr>
            <p:cNvPicPr>
              <a:picLocks noChangeAspect="1"/>
            </p:cNvPicPr>
            <p:nvPr/>
          </p:nvPicPr>
          <p:blipFill>
            <a:blip r:embed="rId5"/>
            <a:stretch>
              <a:fillRect/>
            </a:stretch>
          </p:blipFill>
          <p:spPr>
            <a:xfrm>
              <a:off x="841080" y="3236985"/>
              <a:ext cx="378708" cy="275424"/>
            </a:xfrm>
            <a:prstGeom prst="rect">
              <a:avLst/>
            </a:prstGeom>
          </p:spPr>
        </p:pic>
        <p:pic>
          <p:nvPicPr>
            <p:cNvPr id="57" name="Picture 56">
              <a:extLst>
                <a:ext uri="{FF2B5EF4-FFF2-40B4-BE49-F238E27FC236}">
                  <a16:creationId xmlns:a16="http://schemas.microsoft.com/office/drawing/2014/main" id="{E8ADD290-7EF5-9B45-85B8-4433C131A108}"/>
                </a:ext>
              </a:extLst>
            </p:cNvPr>
            <p:cNvPicPr>
              <a:picLocks noChangeAspect="1"/>
            </p:cNvPicPr>
            <p:nvPr/>
          </p:nvPicPr>
          <p:blipFill>
            <a:blip r:embed="rId5"/>
            <a:stretch>
              <a:fillRect/>
            </a:stretch>
          </p:blipFill>
          <p:spPr>
            <a:xfrm>
              <a:off x="829378" y="3683561"/>
              <a:ext cx="378708" cy="275424"/>
            </a:xfrm>
            <a:prstGeom prst="rect">
              <a:avLst/>
            </a:prstGeom>
          </p:spPr>
        </p:pic>
        <p:pic>
          <p:nvPicPr>
            <p:cNvPr id="61" name="Picture 60">
              <a:extLst>
                <a:ext uri="{FF2B5EF4-FFF2-40B4-BE49-F238E27FC236}">
                  <a16:creationId xmlns:a16="http://schemas.microsoft.com/office/drawing/2014/main" id="{A2CA1EF5-F7E7-1F47-A3EE-BE30ED6E8E4E}"/>
                </a:ext>
              </a:extLst>
            </p:cNvPr>
            <p:cNvPicPr>
              <a:picLocks noChangeAspect="1"/>
            </p:cNvPicPr>
            <p:nvPr/>
          </p:nvPicPr>
          <p:blipFill>
            <a:blip r:embed="rId5"/>
            <a:stretch>
              <a:fillRect/>
            </a:stretch>
          </p:blipFill>
          <p:spPr>
            <a:xfrm>
              <a:off x="6912125" y="2780860"/>
              <a:ext cx="378708" cy="275424"/>
            </a:xfrm>
            <a:prstGeom prst="rect">
              <a:avLst/>
            </a:prstGeom>
          </p:spPr>
        </p:pic>
        <p:pic>
          <p:nvPicPr>
            <p:cNvPr id="62" name="Picture 61">
              <a:extLst>
                <a:ext uri="{FF2B5EF4-FFF2-40B4-BE49-F238E27FC236}">
                  <a16:creationId xmlns:a16="http://schemas.microsoft.com/office/drawing/2014/main" id="{02FE0FBC-AD51-BB4C-BEF3-B864123301F5}"/>
                </a:ext>
              </a:extLst>
            </p:cNvPr>
            <p:cNvPicPr>
              <a:picLocks noChangeAspect="1"/>
            </p:cNvPicPr>
            <p:nvPr/>
          </p:nvPicPr>
          <p:blipFill>
            <a:blip r:embed="rId5"/>
            <a:stretch>
              <a:fillRect/>
            </a:stretch>
          </p:blipFill>
          <p:spPr>
            <a:xfrm>
              <a:off x="6909120" y="3236985"/>
              <a:ext cx="378708" cy="275424"/>
            </a:xfrm>
            <a:prstGeom prst="rect">
              <a:avLst/>
            </a:prstGeom>
          </p:spPr>
        </p:pic>
        <p:pic>
          <p:nvPicPr>
            <p:cNvPr id="63" name="Picture 62">
              <a:extLst>
                <a:ext uri="{FF2B5EF4-FFF2-40B4-BE49-F238E27FC236}">
                  <a16:creationId xmlns:a16="http://schemas.microsoft.com/office/drawing/2014/main" id="{18125E8A-7473-D94C-8AD4-EB1BC1BF2B29}"/>
                </a:ext>
              </a:extLst>
            </p:cNvPr>
            <p:cNvPicPr>
              <a:picLocks noChangeAspect="1"/>
            </p:cNvPicPr>
            <p:nvPr/>
          </p:nvPicPr>
          <p:blipFill>
            <a:blip r:embed="rId5"/>
            <a:stretch>
              <a:fillRect/>
            </a:stretch>
          </p:blipFill>
          <p:spPr>
            <a:xfrm>
              <a:off x="6912125" y="3683561"/>
              <a:ext cx="378708" cy="275424"/>
            </a:xfrm>
            <a:prstGeom prst="rect">
              <a:avLst/>
            </a:prstGeom>
          </p:spPr>
        </p:pic>
      </p:grpSp>
    </p:spTree>
    <p:extLst>
      <p:ext uri="{BB962C8B-B14F-4D97-AF65-F5344CB8AC3E}">
        <p14:creationId xmlns:p14="http://schemas.microsoft.com/office/powerpoint/2010/main" val="4192083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5314759-6975-4C41-A8A5-28768DCCF42B}"/>
              </a:ext>
            </a:extLst>
          </p:cNvPr>
          <p:cNvSpPr txBox="1">
            <a:spLocks/>
          </p:cNvSpPr>
          <p:nvPr/>
        </p:nvSpPr>
        <p:spPr>
          <a:xfrm>
            <a:off x="680442" y="1834824"/>
            <a:ext cx="4510990" cy="3779374"/>
          </a:xfrm>
          <a:prstGeom prst="rect">
            <a:avLst/>
          </a:prstGeom>
        </p:spPr>
        <p:txBody>
          <a:bodyPr vert="horz" lIns="0" tIns="0" rIns="0" bIns="0" rtlCol="0">
            <a:norm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Highlight important</a:t>
            </a:r>
            <a:br>
              <a:rPr lang="en-GB" sz="2100" dirty="0">
                <a:cs typeface="Arial" panose="020B0604020202020204" pitchFamily="34" charset="0"/>
              </a:rPr>
            </a:br>
            <a:r>
              <a:rPr lang="en-GB" sz="2100" dirty="0">
                <a:cs typeface="Arial" panose="020B0604020202020204" pitchFamily="34" charset="0"/>
              </a:rPr>
              <a:t>interdependencies</a:t>
            </a:r>
          </a:p>
          <a:p>
            <a:r>
              <a:rPr lang="en-GB" sz="2100" dirty="0">
                <a:cs typeface="Arial" panose="020B0604020202020204" pitchFamily="34" charset="0"/>
              </a:rPr>
              <a:t>Grasp current condition</a:t>
            </a:r>
          </a:p>
          <a:p>
            <a:r>
              <a:rPr lang="en-GB" sz="2100" dirty="0">
                <a:cs typeface="Arial" panose="020B0604020202020204" pitchFamily="34" charset="0"/>
              </a:rPr>
              <a:t>Set goals and timelines</a:t>
            </a:r>
          </a:p>
          <a:p>
            <a:r>
              <a:rPr lang="en-GB" sz="2100" dirty="0">
                <a:cs typeface="Arial" panose="020B0604020202020204" pitchFamily="34" charset="0"/>
              </a:rPr>
              <a:t>Ensure communication is </a:t>
            </a:r>
            <a:br>
              <a:rPr lang="en-GB" sz="2100" dirty="0">
                <a:cs typeface="Arial" panose="020B0604020202020204" pitchFamily="34" charset="0"/>
              </a:rPr>
            </a:br>
            <a:r>
              <a:rPr lang="en-GB" sz="2100" dirty="0">
                <a:cs typeface="Arial" panose="020B0604020202020204" pitchFamily="34" charset="0"/>
              </a:rPr>
              <a:t>focused on the important stuff</a:t>
            </a:r>
          </a:p>
          <a:p>
            <a:r>
              <a:rPr lang="en-GB" sz="2100" dirty="0">
                <a:cs typeface="Arial" panose="020B0604020202020204" pitchFamily="34" charset="0"/>
              </a:rPr>
              <a:t>Doing the </a:t>
            </a:r>
            <a:r>
              <a:rPr lang="en-GB" sz="2100" b="1" dirty="0">
                <a:solidFill>
                  <a:schemeClr val="bg2"/>
                </a:solidFill>
                <a:cs typeface="Arial" panose="020B0604020202020204" pitchFamily="34" charset="0"/>
              </a:rPr>
              <a:t>RIGHT THINGS </a:t>
            </a:r>
            <a:r>
              <a:rPr lang="en-GB" sz="2100" b="1" dirty="0">
                <a:solidFill>
                  <a:srgbClr val="44C8F5"/>
                </a:solidFill>
                <a:cs typeface="Arial" panose="020B0604020202020204" pitchFamily="34" charset="0"/>
              </a:rPr>
              <a:t>RIGHT</a:t>
            </a:r>
          </a:p>
          <a:p>
            <a:endParaRPr lang="en-US" dirty="0"/>
          </a:p>
        </p:txBody>
      </p:sp>
      <p:grpSp>
        <p:nvGrpSpPr>
          <p:cNvPr id="2" name="Group 1">
            <a:extLst>
              <a:ext uri="{FF2B5EF4-FFF2-40B4-BE49-F238E27FC236}">
                <a16:creationId xmlns:a16="http://schemas.microsoft.com/office/drawing/2014/main" id="{1826F68D-C176-0C46-8CF8-802761BBC10E}"/>
              </a:ext>
            </a:extLst>
          </p:cNvPr>
          <p:cNvGrpSpPr/>
          <p:nvPr/>
        </p:nvGrpSpPr>
        <p:grpSpPr>
          <a:xfrm>
            <a:off x="4651180" y="1929468"/>
            <a:ext cx="6638753" cy="2333390"/>
            <a:chOff x="4651180" y="2126113"/>
            <a:chExt cx="6638753" cy="2333390"/>
          </a:xfrm>
        </p:grpSpPr>
        <p:pic>
          <p:nvPicPr>
            <p:cNvPr id="32" name="Picture 31">
              <a:extLst>
                <a:ext uri="{FF2B5EF4-FFF2-40B4-BE49-F238E27FC236}">
                  <a16:creationId xmlns:a16="http://schemas.microsoft.com/office/drawing/2014/main" id="{F7543841-A316-5640-B393-8B0F2B280991}"/>
                </a:ext>
              </a:extLst>
            </p:cNvPr>
            <p:cNvPicPr>
              <a:picLocks noChangeAspect="1"/>
            </p:cNvPicPr>
            <p:nvPr/>
          </p:nvPicPr>
          <p:blipFill>
            <a:blip r:embed="rId4"/>
            <a:stretch>
              <a:fillRect/>
            </a:stretch>
          </p:blipFill>
          <p:spPr>
            <a:xfrm>
              <a:off x="9758794" y="2679419"/>
              <a:ext cx="350455" cy="223653"/>
            </a:xfrm>
            <a:prstGeom prst="rect">
              <a:avLst/>
            </a:prstGeom>
          </p:spPr>
        </p:pic>
        <p:pic>
          <p:nvPicPr>
            <p:cNvPr id="31" name="Picture 30">
              <a:extLst>
                <a:ext uri="{FF2B5EF4-FFF2-40B4-BE49-F238E27FC236}">
                  <a16:creationId xmlns:a16="http://schemas.microsoft.com/office/drawing/2014/main" id="{F936F338-4117-8E41-A821-89F1367625F2}"/>
                </a:ext>
              </a:extLst>
            </p:cNvPr>
            <p:cNvPicPr>
              <a:picLocks noChangeAspect="1"/>
            </p:cNvPicPr>
            <p:nvPr/>
          </p:nvPicPr>
          <p:blipFill>
            <a:blip r:embed="rId4"/>
            <a:stretch>
              <a:fillRect/>
            </a:stretch>
          </p:blipFill>
          <p:spPr>
            <a:xfrm>
              <a:off x="8407788" y="2679419"/>
              <a:ext cx="350455" cy="223653"/>
            </a:xfrm>
            <a:prstGeom prst="rect">
              <a:avLst/>
            </a:prstGeom>
          </p:spPr>
        </p:pic>
        <p:pic>
          <p:nvPicPr>
            <p:cNvPr id="30" name="Picture 29">
              <a:extLst>
                <a:ext uri="{FF2B5EF4-FFF2-40B4-BE49-F238E27FC236}">
                  <a16:creationId xmlns:a16="http://schemas.microsoft.com/office/drawing/2014/main" id="{7CD60765-BB5C-EE48-9D97-0F8CB7CA958B}"/>
                </a:ext>
              </a:extLst>
            </p:cNvPr>
            <p:cNvPicPr>
              <a:picLocks noChangeAspect="1"/>
            </p:cNvPicPr>
            <p:nvPr/>
          </p:nvPicPr>
          <p:blipFill>
            <a:blip r:embed="rId4"/>
            <a:stretch>
              <a:fillRect/>
            </a:stretch>
          </p:blipFill>
          <p:spPr>
            <a:xfrm>
              <a:off x="7048545" y="2679419"/>
              <a:ext cx="350455" cy="223653"/>
            </a:xfrm>
            <a:prstGeom prst="rect">
              <a:avLst/>
            </a:prstGeom>
          </p:spPr>
        </p:pic>
        <p:pic>
          <p:nvPicPr>
            <p:cNvPr id="29" name="Picture 28">
              <a:extLst>
                <a:ext uri="{FF2B5EF4-FFF2-40B4-BE49-F238E27FC236}">
                  <a16:creationId xmlns:a16="http://schemas.microsoft.com/office/drawing/2014/main" id="{B5E38DFA-7C19-F347-9F9F-B60B9040B55F}"/>
                </a:ext>
              </a:extLst>
            </p:cNvPr>
            <p:cNvPicPr>
              <a:picLocks noChangeAspect="1"/>
            </p:cNvPicPr>
            <p:nvPr/>
          </p:nvPicPr>
          <p:blipFill>
            <a:blip r:embed="rId4"/>
            <a:stretch>
              <a:fillRect/>
            </a:stretch>
          </p:blipFill>
          <p:spPr>
            <a:xfrm>
              <a:off x="5689302" y="2679419"/>
              <a:ext cx="350455" cy="223653"/>
            </a:xfrm>
            <a:prstGeom prst="rect">
              <a:avLst/>
            </a:prstGeom>
          </p:spPr>
        </p:pic>
        <p:pic>
          <p:nvPicPr>
            <p:cNvPr id="3" name="Picture 2">
              <a:extLst>
                <a:ext uri="{FF2B5EF4-FFF2-40B4-BE49-F238E27FC236}">
                  <a16:creationId xmlns:a16="http://schemas.microsoft.com/office/drawing/2014/main" id="{18ADAC4C-F400-D741-A867-3C15CEB76F82}"/>
                </a:ext>
              </a:extLst>
            </p:cNvPr>
            <p:cNvPicPr>
              <a:picLocks noChangeAspect="1"/>
            </p:cNvPicPr>
            <p:nvPr/>
          </p:nvPicPr>
          <p:blipFill>
            <a:blip r:embed="rId5"/>
            <a:stretch>
              <a:fillRect/>
            </a:stretch>
          </p:blipFill>
          <p:spPr>
            <a:xfrm>
              <a:off x="4680789" y="2126116"/>
              <a:ext cx="1175502" cy="1302886"/>
            </a:xfrm>
            <a:prstGeom prst="rect">
              <a:avLst/>
            </a:prstGeom>
          </p:spPr>
        </p:pic>
        <p:pic>
          <p:nvPicPr>
            <p:cNvPr id="4" name="Picture 3">
              <a:extLst>
                <a:ext uri="{FF2B5EF4-FFF2-40B4-BE49-F238E27FC236}">
                  <a16:creationId xmlns:a16="http://schemas.microsoft.com/office/drawing/2014/main" id="{2A634827-CA83-9742-B763-6BBCB6712229}"/>
                </a:ext>
              </a:extLst>
            </p:cNvPr>
            <p:cNvPicPr>
              <a:picLocks noChangeAspect="1"/>
            </p:cNvPicPr>
            <p:nvPr/>
          </p:nvPicPr>
          <p:blipFill>
            <a:blip r:embed="rId6"/>
            <a:stretch>
              <a:fillRect/>
            </a:stretch>
          </p:blipFill>
          <p:spPr>
            <a:xfrm>
              <a:off x="6035027" y="2126115"/>
              <a:ext cx="1175502" cy="1302886"/>
            </a:xfrm>
            <a:prstGeom prst="rect">
              <a:avLst/>
            </a:prstGeom>
          </p:spPr>
        </p:pic>
        <p:pic>
          <p:nvPicPr>
            <p:cNvPr id="5" name="Picture 4">
              <a:extLst>
                <a:ext uri="{FF2B5EF4-FFF2-40B4-BE49-F238E27FC236}">
                  <a16:creationId xmlns:a16="http://schemas.microsoft.com/office/drawing/2014/main" id="{83D26D06-18C3-DF4C-BBE8-0BD9B06142F8}"/>
                </a:ext>
              </a:extLst>
            </p:cNvPr>
            <p:cNvPicPr>
              <a:picLocks noChangeAspect="1"/>
            </p:cNvPicPr>
            <p:nvPr/>
          </p:nvPicPr>
          <p:blipFill>
            <a:blip r:embed="rId7"/>
            <a:stretch>
              <a:fillRect/>
            </a:stretch>
          </p:blipFill>
          <p:spPr>
            <a:xfrm>
              <a:off x="7389265" y="2126115"/>
              <a:ext cx="1175503" cy="1302886"/>
            </a:xfrm>
            <a:prstGeom prst="rect">
              <a:avLst/>
            </a:prstGeom>
          </p:spPr>
        </p:pic>
        <p:pic>
          <p:nvPicPr>
            <p:cNvPr id="8" name="Picture 7">
              <a:extLst>
                <a:ext uri="{FF2B5EF4-FFF2-40B4-BE49-F238E27FC236}">
                  <a16:creationId xmlns:a16="http://schemas.microsoft.com/office/drawing/2014/main" id="{1FCBFE02-8219-9E4A-AD09-A0E5ED1BB4FE}"/>
                </a:ext>
              </a:extLst>
            </p:cNvPr>
            <p:cNvPicPr>
              <a:picLocks noChangeAspect="1"/>
            </p:cNvPicPr>
            <p:nvPr/>
          </p:nvPicPr>
          <p:blipFill>
            <a:blip r:embed="rId8"/>
            <a:stretch>
              <a:fillRect/>
            </a:stretch>
          </p:blipFill>
          <p:spPr>
            <a:xfrm>
              <a:off x="8743503" y="2126113"/>
              <a:ext cx="1175503" cy="1302887"/>
            </a:xfrm>
            <a:prstGeom prst="rect">
              <a:avLst/>
            </a:prstGeom>
          </p:spPr>
        </p:pic>
        <p:sp>
          <p:nvSpPr>
            <p:cNvPr id="19" name="Text Placeholder 1">
              <a:extLst>
                <a:ext uri="{FF2B5EF4-FFF2-40B4-BE49-F238E27FC236}">
                  <a16:creationId xmlns:a16="http://schemas.microsoft.com/office/drawing/2014/main" id="{E43AD6F3-2A64-B741-84C8-35B6A3E12646}"/>
                </a:ext>
              </a:extLst>
            </p:cNvPr>
            <p:cNvSpPr txBox="1">
              <a:spLocks/>
            </p:cNvSpPr>
            <p:nvPr/>
          </p:nvSpPr>
          <p:spPr>
            <a:xfrm>
              <a:off x="4651180" y="3682671"/>
              <a:ext cx="1175502" cy="77683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rgbClr val="132941"/>
                  </a:solidFill>
                  <a:cs typeface="Arial" panose="020B0604020202020204" pitchFamily="34" charset="0"/>
                </a:rPr>
                <a:t>Customer</a:t>
              </a:r>
              <a:r>
                <a:rPr lang="en-US" sz="1600" b="0" dirty="0">
                  <a:solidFill>
                    <a:srgbClr val="132941"/>
                  </a:solidFill>
                  <a:cs typeface="Arial" panose="020B0604020202020204" pitchFamily="34" charset="0"/>
                </a:rPr>
                <a:t/>
              </a:r>
              <a:br>
                <a:rPr lang="en-US" sz="1600" b="0" dirty="0">
                  <a:solidFill>
                    <a:srgbClr val="132941"/>
                  </a:solidFill>
                  <a:cs typeface="Arial" panose="020B0604020202020204" pitchFamily="34" charset="0"/>
                </a:rPr>
              </a:br>
              <a:r>
                <a:rPr lang="en-US" sz="1600" b="0" dirty="0">
                  <a:solidFill>
                    <a:srgbClr val="132941"/>
                  </a:solidFill>
                  <a:cs typeface="Arial" panose="020B0604020202020204" pitchFamily="34" charset="0"/>
                </a:rPr>
                <a:t>Order</a:t>
              </a:r>
              <a:endParaRPr lang="en-GB" sz="1600" b="0" dirty="0">
                <a:solidFill>
                  <a:srgbClr val="132941"/>
                </a:solidFill>
                <a:cs typeface="Arial" panose="020B0604020202020204" pitchFamily="34" charset="0"/>
              </a:endParaRPr>
            </a:p>
          </p:txBody>
        </p:sp>
        <p:sp>
          <p:nvSpPr>
            <p:cNvPr id="20" name="Text Placeholder 1">
              <a:extLst>
                <a:ext uri="{FF2B5EF4-FFF2-40B4-BE49-F238E27FC236}">
                  <a16:creationId xmlns:a16="http://schemas.microsoft.com/office/drawing/2014/main" id="{67E90EC9-2940-A147-8D21-C0AB880312FE}"/>
                </a:ext>
              </a:extLst>
            </p:cNvPr>
            <p:cNvSpPr txBox="1">
              <a:spLocks/>
            </p:cNvSpPr>
            <p:nvPr/>
          </p:nvSpPr>
          <p:spPr>
            <a:xfrm>
              <a:off x="6040142" y="3682671"/>
              <a:ext cx="1175502" cy="77683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rgbClr val="132941"/>
                  </a:solidFill>
                  <a:cs typeface="Arial" panose="020B0604020202020204" pitchFamily="34" charset="0"/>
                </a:rPr>
                <a:t>Order</a:t>
              </a:r>
              <a:br>
                <a:rPr lang="en-GB" sz="1600" b="0" dirty="0">
                  <a:solidFill>
                    <a:srgbClr val="132941"/>
                  </a:solidFill>
                  <a:cs typeface="Arial" panose="020B0604020202020204" pitchFamily="34" charset="0"/>
                </a:rPr>
              </a:br>
              <a:r>
                <a:rPr lang="en-GB" sz="1600" b="0" dirty="0">
                  <a:solidFill>
                    <a:srgbClr val="132941"/>
                  </a:solidFill>
                  <a:cs typeface="Arial" panose="020B0604020202020204" pitchFamily="34" charset="0"/>
                </a:rPr>
                <a:t>Fulfilment</a:t>
              </a:r>
            </a:p>
          </p:txBody>
        </p:sp>
        <p:sp>
          <p:nvSpPr>
            <p:cNvPr id="25" name="Text Placeholder 1">
              <a:extLst>
                <a:ext uri="{FF2B5EF4-FFF2-40B4-BE49-F238E27FC236}">
                  <a16:creationId xmlns:a16="http://schemas.microsoft.com/office/drawing/2014/main" id="{6E9930E4-21E9-C94A-BC3F-0716D3DD817D}"/>
                </a:ext>
              </a:extLst>
            </p:cNvPr>
            <p:cNvSpPr txBox="1">
              <a:spLocks/>
            </p:cNvSpPr>
            <p:nvPr/>
          </p:nvSpPr>
          <p:spPr>
            <a:xfrm>
              <a:off x="7394380" y="3682671"/>
              <a:ext cx="1175502" cy="77683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rgbClr val="132941"/>
                  </a:solidFill>
                  <a:cs typeface="Arial" panose="020B0604020202020204" pitchFamily="34" charset="0"/>
                </a:rPr>
                <a:t>Delivery</a:t>
              </a:r>
            </a:p>
          </p:txBody>
        </p:sp>
        <p:sp>
          <p:nvSpPr>
            <p:cNvPr id="26" name="Text Placeholder 1">
              <a:extLst>
                <a:ext uri="{FF2B5EF4-FFF2-40B4-BE49-F238E27FC236}">
                  <a16:creationId xmlns:a16="http://schemas.microsoft.com/office/drawing/2014/main" id="{643F72F8-78D3-2349-A4C5-65CD8196D2E1}"/>
                </a:ext>
              </a:extLst>
            </p:cNvPr>
            <p:cNvSpPr txBox="1">
              <a:spLocks/>
            </p:cNvSpPr>
            <p:nvPr/>
          </p:nvSpPr>
          <p:spPr>
            <a:xfrm>
              <a:off x="8725469" y="3682671"/>
              <a:ext cx="1175502" cy="77683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rgbClr val="132941"/>
                  </a:solidFill>
                  <a:cs typeface="Arial" panose="020B0604020202020204" pitchFamily="34" charset="0"/>
                </a:rPr>
                <a:t>Invoicing</a:t>
              </a:r>
            </a:p>
          </p:txBody>
        </p:sp>
        <p:sp>
          <p:nvSpPr>
            <p:cNvPr id="27" name="Text Placeholder 1">
              <a:extLst>
                <a:ext uri="{FF2B5EF4-FFF2-40B4-BE49-F238E27FC236}">
                  <a16:creationId xmlns:a16="http://schemas.microsoft.com/office/drawing/2014/main" id="{62236EE1-2350-EE45-9894-4FE4E21C5EA3}"/>
                </a:ext>
              </a:extLst>
            </p:cNvPr>
            <p:cNvSpPr txBox="1">
              <a:spLocks/>
            </p:cNvSpPr>
            <p:nvPr/>
          </p:nvSpPr>
          <p:spPr>
            <a:xfrm>
              <a:off x="10114431" y="3682671"/>
              <a:ext cx="1175502" cy="77683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rgbClr val="132941"/>
                  </a:solidFill>
                  <a:cs typeface="Arial" panose="020B0604020202020204" pitchFamily="34" charset="0"/>
                </a:rPr>
                <a:t>Customer</a:t>
              </a:r>
              <a:br>
                <a:rPr lang="en-GB" sz="1600" b="0" dirty="0">
                  <a:solidFill>
                    <a:srgbClr val="132941"/>
                  </a:solidFill>
                  <a:cs typeface="Arial" panose="020B0604020202020204" pitchFamily="34" charset="0"/>
                </a:rPr>
              </a:br>
              <a:r>
                <a:rPr lang="en-GB" sz="1600" b="0" dirty="0">
                  <a:solidFill>
                    <a:srgbClr val="132941"/>
                  </a:solidFill>
                  <a:cs typeface="Arial" panose="020B0604020202020204" pitchFamily="34" charset="0"/>
                </a:rPr>
                <a:t>Payments/</a:t>
              </a:r>
              <a:br>
                <a:rPr lang="en-GB" sz="1600" b="0" dirty="0">
                  <a:solidFill>
                    <a:srgbClr val="132941"/>
                  </a:solidFill>
                  <a:cs typeface="Arial" panose="020B0604020202020204" pitchFamily="34" charset="0"/>
                </a:rPr>
              </a:br>
              <a:r>
                <a:rPr lang="en-GB" sz="1600" b="0" dirty="0">
                  <a:solidFill>
                    <a:srgbClr val="132941"/>
                  </a:solidFill>
                  <a:cs typeface="Arial" panose="020B0604020202020204" pitchFamily="34" charset="0"/>
                </a:rPr>
                <a:t>Collection</a:t>
              </a:r>
            </a:p>
          </p:txBody>
        </p:sp>
        <p:pic>
          <p:nvPicPr>
            <p:cNvPr id="28" name="Picture 27">
              <a:extLst>
                <a:ext uri="{FF2B5EF4-FFF2-40B4-BE49-F238E27FC236}">
                  <a16:creationId xmlns:a16="http://schemas.microsoft.com/office/drawing/2014/main" id="{75ED2EC1-8386-4D4B-B922-3875E71C028C}"/>
                </a:ext>
              </a:extLst>
            </p:cNvPr>
            <p:cNvPicPr>
              <a:picLocks noChangeAspect="1"/>
            </p:cNvPicPr>
            <p:nvPr/>
          </p:nvPicPr>
          <p:blipFill>
            <a:blip r:embed="rId9"/>
            <a:stretch>
              <a:fillRect/>
            </a:stretch>
          </p:blipFill>
          <p:spPr>
            <a:xfrm>
              <a:off x="10105409" y="2126113"/>
              <a:ext cx="1175503" cy="1302887"/>
            </a:xfrm>
            <a:prstGeom prst="rect">
              <a:avLst/>
            </a:prstGeom>
          </p:spPr>
        </p:pic>
      </p:grpSp>
      <p:sp>
        <p:nvSpPr>
          <p:cNvPr id="33" name="Text Placeholder 1">
            <a:extLst>
              <a:ext uri="{FF2B5EF4-FFF2-40B4-BE49-F238E27FC236}">
                <a16:creationId xmlns:a16="http://schemas.microsoft.com/office/drawing/2014/main" id="{C25CCE78-90A1-7A48-9A23-73535BC031E9}"/>
              </a:ext>
            </a:extLst>
          </p:cNvPr>
          <p:cNvSpPr txBox="1">
            <a:spLocks/>
          </p:cNvSpPr>
          <p:nvPr/>
        </p:nvSpPr>
        <p:spPr>
          <a:xfrm>
            <a:off x="730620" y="505433"/>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Co-ordination of the whole</a:t>
            </a:r>
            <a:br>
              <a:rPr lang="en-US" dirty="0">
                <a:solidFill>
                  <a:srgbClr val="44C8F5"/>
                </a:solidFill>
              </a:rPr>
            </a:br>
            <a:endParaRPr lang="en-US" dirty="0">
              <a:solidFill>
                <a:srgbClr val="132941"/>
              </a:solidFill>
            </a:endParaRPr>
          </a:p>
        </p:txBody>
      </p:sp>
    </p:spTree>
    <p:extLst>
      <p:ext uri="{BB962C8B-B14F-4D97-AF65-F5344CB8AC3E}">
        <p14:creationId xmlns:p14="http://schemas.microsoft.com/office/powerpoint/2010/main" val="332453293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3166EC2-33B0-E343-A469-20021953193C}"/>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cs typeface="Arial" panose="020B0604020202020204" pitchFamily="34" charset="0"/>
              </a:rPr>
              <a:t>Start with the next 6 weeks</a:t>
            </a:r>
          </a:p>
          <a:p>
            <a:r>
              <a:rPr lang="en-GB" sz="2100" dirty="0">
                <a:cs typeface="Arial" panose="020B0604020202020204" pitchFamily="34" charset="0"/>
              </a:rPr>
              <a:t>What is the target for the next 6 weeks</a:t>
            </a:r>
          </a:p>
          <a:p>
            <a:r>
              <a:rPr lang="en-GB" sz="2100" dirty="0">
                <a:cs typeface="Arial" panose="020B0604020202020204" pitchFamily="34" charset="0"/>
              </a:rPr>
              <a:t>KPIs and boards reflect the</a:t>
            </a:r>
            <a:br>
              <a:rPr lang="en-GB" sz="2100" dirty="0">
                <a:cs typeface="Arial" panose="020B0604020202020204" pitchFamily="34" charset="0"/>
              </a:rPr>
            </a:br>
            <a:r>
              <a:rPr lang="en-GB" sz="2100" dirty="0">
                <a:cs typeface="Arial" panose="020B0604020202020204" pitchFamily="34" charset="0"/>
              </a:rPr>
              <a:t>6 week goal</a:t>
            </a:r>
          </a:p>
          <a:p>
            <a:r>
              <a:rPr lang="en-GB" sz="2100" dirty="0">
                <a:cs typeface="Arial" panose="020B0604020202020204" pitchFamily="34" charset="0"/>
              </a:rPr>
              <a:t>Break these down into weekly</a:t>
            </a:r>
            <a:br>
              <a:rPr lang="en-GB" sz="2100" dirty="0">
                <a:cs typeface="Arial" panose="020B0604020202020204" pitchFamily="34" charset="0"/>
              </a:rPr>
            </a:br>
            <a:r>
              <a:rPr lang="en-GB" sz="2100" dirty="0">
                <a:cs typeface="Arial" panose="020B0604020202020204" pitchFamily="34" charset="0"/>
              </a:rPr>
              <a:t>progressive actions</a:t>
            </a:r>
          </a:p>
          <a:p>
            <a:r>
              <a:rPr lang="en-GB" sz="2100" dirty="0">
                <a:cs typeface="Arial" panose="020B0604020202020204" pitchFamily="34" charset="0"/>
              </a:rPr>
              <a:t>Big 3 – Focuses for the week</a:t>
            </a:r>
            <a:br>
              <a:rPr lang="en-GB" sz="2100" dirty="0">
                <a:cs typeface="Arial" panose="020B0604020202020204" pitchFamily="34" charset="0"/>
              </a:rPr>
            </a:br>
            <a:r>
              <a:rPr lang="en-GB" sz="2100" dirty="0">
                <a:cs typeface="Arial" panose="020B0604020202020204" pitchFamily="34" charset="0"/>
              </a:rPr>
              <a:t>cascaded to every level</a:t>
            </a:r>
          </a:p>
          <a:p>
            <a:r>
              <a:rPr lang="en-GB" sz="2100" dirty="0">
                <a:solidFill>
                  <a:srgbClr val="182E11"/>
                </a:solidFill>
                <a:cs typeface="Arial" panose="020B0604020202020204" pitchFamily="34" charset="0"/>
              </a:rPr>
              <a:t>Review at each Tier</a:t>
            </a:r>
          </a:p>
          <a:p>
            <a:endParaRPr lang="en-US" sz="2000" dirty="0"/>
          </a:p>
        </p:txBody>
      </p:sp>
      <p:sp>
        <p:nvSpPr>
          <p:cNvPr id="9" name="Text Placeholder 1">
            <a:extLst>
              <a:ext uri="{FF2B5EF4-FFF2-40B4-BE49-F238E27FC236}">
                <a16:creationId xmlns:a16="http://schemas.microsoft.com/office/drawing/2014/main" id="{CFD0FFB9-7526-054A-ACBD-63C056FAA594}"/>
              </a:ext>
            </a:extLst>
          </p:cNvPr>
          <p:cNvSpPr txBox="1">
            <a:spLocks/>
          </p:cNvSpPr>
          <p:nvPr/>
        </p:nvSpPr>
        <p:spPr>
          <a:xfrm>
            <a:off x="730620" y="505432"/>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Start with a Plan</a:t>
            </a:r>
            <a:endParaRPr lang="en-US" dirty="0">
              <a:solidFill>
                <a:srgbClr val="132941"/>
              </a:solidFill>
            </a:endParaRPr>
          </a:p>
        </p:txBody>
      </p:sp>
      <p:pic>
        <p:nvPicPr>
          <p:cNvPr id="23" name="Picture 22">
            <a:extLst>
              <a:ext uri="{FF2B5EF4-FFF2-40B4-BE49-F238E27FC236}">
                <a16:creationId xmlns:a16="http://schemas.microsoft.com/office/drawing/2014/main" id="{62AB9E6A-ECB7-7F4D-8AAC-998972B3FBE0}"/>
              </a:ext>
            </a:extLst>
          </p:cNvPr>
          <p:cNvPicPr>
            <a:picLocks noChangeAspect="1"/>
          </p:cNvPicPr>
          <p:nvPr/>
        </p:nvPicPr>
        <p:blipFill>
          <a:blip r:embed="rId4"/>
          <a:stretch>
            <a:fillRect/>
          </a:stretch>
        </p:blipFill>
        <p:spPr>
          <a:xfrm>
            <a:off x="5795042" y="3056276"/>
            <a:ext cx="404311" cy="2309949"/>
          </a:xfrm>
          <a:prstGeom prst="rect">
            <a:avLst/>
          </a:prstGeom>
        </p:spPr>
      </p:pic>
      <p:pic>
        <p:nvPicPr>
          <p:cNvPr id="25" name="Picture 24">
            <a:extLst>
              <a:ext uri="{FF2B5EF4-FFF2-40B4-BE49-F238E27FC236}">
                <a16:creationId xmlns:a16="http://schemas.microsoft.com/office/drawing/2014/main" id="{0678A99B-FE9F-2C4E-98F1-DA4324B39885}"/>
              </a:ext>
            </a:extLst>
          </p:cNvPr>
          <p:cNvPicPr>
            <a:picLocks noChangeAspect="1"/>
          </p:cNvPicPr>
          <p:nvPr/>
        </p:nvPicPr>
        <p:blipFill>
          <a:blip r:embed="rId5"/>
          <a:stretch>
            <a:fillRect/>
          </a:stretch>
        </p:blipFill>
        <p:spPr>
          <a:xfrm>
            <a:off x="6109412" y="1550020"/>
            <a:ext cx="5612031" cy="4064178"/>
          </a:xfrm>
          <a:prstGeom prst="rect">
            <a:avLst/>
          </a:prstGeom>
        </p:spPr>
      </p:pic>
      <p:pic>
        <p:nvPicPr>
          <p:cNvPr id="28" name="Picture 27">
            <a:extLst>
              <a:ext uri="{FF2B5EF4-FFF2-40B4-BE49-F238E27FC236}">
                <a16:creationId xmlns:a16="http://schemas.microsoft.com/office/drawing/2014/main" id="{E475664E-8742-9A44-83D9-A180322D93A1}"/>
              </a:ext>
            </a:extLst>
          </p:cNvPr>
          <p:cNvPicPr>
            <a:picLocks noChangeAspect="1"/>
          </p:cNvPicPr>
          <p:nvPr/>
        </p:nvPicPr>
        <p:blipFill>
          <a:blip r:embed="rId6"/>
          <a:stretch>
            <a:fillRect/>
          </a:stretch>
        </p:blipFill>
        <p:spPr>
          <a:xfrm>
            <a:off x="7460776" y="4353755"/>
            <a:ext cx="2286864" cy="340535"/>
          </a:xfrm>
          <a:prstGeom prst="rect">
            <a:avLst/>
          </a:prstGeom>
        </p:spPr>
      </p:pic>
    </p:spTree>
    <p:extLst>
      <p:ext uri="{BB962C8B-B14F-4D97-AF65-F5344CB8AC3E}">
        <p14:creationId xmlns:p14="http://schemas.microsoft.com/office/powerpoint/2010/main" val="1564604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AEE76-1289-E149-A521-EB87330D2918}"/>
              </a:ext>
            </a:extLst>
          </p:cNvPr>
          <p:cNvPicPr>
            <a:picLocks noChangeAspect="1"/>
          </p:cNvPicPr>
          <p:nvPr/>
        </p:nvPicPr>
        <p:blipFill>
          <a:blip r:embed="rId3"/>
          <a:stretch>
            <a:fillRect/>
          </a:stretch>
        </p:blipFill>
        <p:spPr>
          <a:xfrm>
            <a:off x="1452881" y="2429934"/>
            <a:ext cx="8554720" cy="3331988"/>
          </a:xfrm>
          <a:prstGeom prst="rect">
            <a:avLst/>
          </a:prstGeom>
        </p:spPr>
      </p:pic>
      <p:grpSp>
        <p:nvGrpSpPr>
          <p:cNvPr id="3" name="Group 2">
            <a:extLst>
              <a:ext uri="{FF2B5EF4-FFF2-40B4-BE49-F238E27FC236}">
                <a16:creationId xmlns:a16="http://schemas.microsoft.com/office/drawing/2014/main" id="{C7A381D8-54CF-9145-A51B-D30DEEB58795}"/>
              </a:ext>
            </a:extLst>
          </p:cNvPr>
          <p:cNvGrpSpPr/>
          <p:nvPr/>
        </p:nvGrpSpPr>
        <p:grpSpPr>
          <a:xfrm>
            <a:off x="4485023" y="1092172"/>
            <a:ext cx="2534364" cy="892537"/>
            <a:chOff x="4614528" y="1092172"/>
            <a:chExt cx="2534364" cy="892537"/>
          </a:xfrm>
        </p:grpSpPr>
        <p:pic>
          <p:nvPicPr>
            <p:cNvPr id="2" name="Picture 1">
              <a:extLst>
                <a:ext uri="{FF2B5EF4-FFF2-40B4-BE49-F238E27FC236}">
                  <a16:creationId xmlns:a16="http://schemas.microsoft.com/office/drawing/2014/main" id="{96ED9457-083E-AF4B-BE84-B9D811DB6302}"/>
                </a:ext>
              </a:extLst>
            </p:cNvPr>
            <p:cNvPicPr>
              <a:picLocks noChangeAspect="1"/>
            </p:cNvPicPr>
            <p:nvPr/>
          </p:nvPicPr>
          <p:blipFill>
            <a:blip r:embed="rId4"/>
            <a:stretch>
              <a:fillRect/>
            </a:stretch>
          </p:blipFill>
          <p:spPr>
            <a:xfrm>
              <a:off x="4614528" y="1092172"/>
              <a:ext cx="2503184" cy="892537"/>
            </a:xfrm>
            <a:prstGeom prst="rect">
              <a:avLst/>
            </a:prstGeom>
          </p:spPr>
        </p:pic>
        <p:sp>
          <p:nvSpPr>
            <p:cNvPr id="15" name="Text Placeholder 4">
              <a:extLst>
                <a:ext uri="{FF2B5EF4-FFF2-40B4-BE49-F238E27FC236}">
                  <a16:creationId xmlns:a16="http://schemas.microsoft.com/office/drawing/2014/main" id="{04B4D446-3EB6-9744-8352-24319F8555C5}"/>
                </a:ext>
              </a:extLst>
            </p:cNvPr>
            <p:cNvSpPr txBox="1">
              <a:spLocks/>
            </p:cNvSpPr>
            <p:nvPr/>
          </p:nvSpPr>
          <p:spPr>
            <a:xfrm>
              <a:off x="5101134" y="1158462"/>
              <a:ext cx="1302147" cy="93368"/>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rgbClr val="226B80"/>
                  </a:solidFill>
                  <a:ea typeface="MS PGothic" panose="020B0600070205080204" pitchFamily="34" charset="-128"/>
                  <a:cs typeface="Arial" panose="020B0604020202020204" pitchFamily="34" charset="0"/>
                </a:rPr>
                <a:t>6 WEEKS CHALLENGE</a:t>
              </a:r>
            </a:p>
          </p:txBody>
        </p:sp>
        <p:sp>
          <p:nvSpPr>
            <p:cNvPr id="16" name="Text Placeholder 4">
              <a:extLst>
                <a:ext uri="{FF2B5EF4-FFF2-40B4-BE49-F238E27FC236}">
                  <a16:creationId xmlns:a16="http://schemas.microsoft.com/office/drawing/2014/main" id="{36A34900-323A-B540-9D00-EF169764C0DC}"/>
                </a:ext>
              </a:extLst>
            </p:cNvPr>
            <p:cNvSpPr txBox="1">
              <a:spLocks/>
            </p:cNvSpPr>
            <p:nvPr/>
          </p:nvSpPr>
          <p:spPr>
            <a:xfrm>
              <a:off x="4863241" y="1285593"/>
              <a:ext cx="875211" cy="93369"/>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00" b="1" dirty="0">
                  <a:solidFill>
                    <a:srgbClr val="44C8F5"/>
                  </a:solidFill>
                  <a:ea typeface="MS PGothic" panose="020B0600070205080204" pitchFamily="34" charset="-128"/>
                  <a:cs typeface="Arial" panose="020B0604020202020204" pitchFamily="34" charset="0"/>
                </a:rPr>
                <a:t>Current Condition</a:t>
              </a:r>
            </a:p>
          </p:txBody>
        </p:sp>
        <p:sp>
          <p:nvSpPr>
            <p:cNvPr id="18" name="Text Placeholder 4">
              <a:extLst>
                <a:ext uri="{FF2B5EF4-FFF2-40B4-BE49-F238E27FC236}">
                  <a16:creationId xmlns:a16="http://schemas.microsoft.com/office/drawing/2014/main" id="{0944B517-22D4-1E4C-B2C8-A4BD660BBEBD}"/>
                </a:ext>
              </a:extLst>
            </p:cNvPr>
            <p:cNvSpPr txBox="1">
              <a:spLocks/>
            </p:cNvSpPr>
            <p:nvPr/>
          </p:nvSpPr>
          <p:spPr>
            <a:xfrm>
              <a:off x="5738452" y="1285593"/>
              <a:ext cx="875211" cy="93370"/>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00" b="1" dirty="0">
                  <a:solidFill>
                    <a:srgbClr val="44C8F5"/>
                  </a:solidFill>
                  <a:ea typeface="MS PGothic" panose="020B0600070205080204" pitchFamily="34" charset="-128"/>
                  <a:cs typeface="Arial" panose="020B0604020202020204" pitchFamily="34" charset="0"/>
                </a:rPr>
                <a:t>Target Condition</a:t>
              </a:r>
            </a:p>
          </p:txBody>
        </p:sp>
        <p:sp>
          <p:nvSpPr>
            <p:cNvPr id="19" name="Text Placeholder 4">
              <a:extLst>
                <a:ext uri="{FF2B5EF4-FFF2-40B4-BE49-F238E27FC236}">
                  <a16:creationId xmlns:a16="http://schemas.microsoft.com/office/drawing/2014/main" id="{577B95A1-7A2B-F649-840E-8B73EEEB15B8}"/>
                </a:ext>
              </a:extLst>
            </p:cNvPr>
            <p:cNvSpPr txBox="1">
              <a:spLocks/>
            </p:cNvSpPr>
            <p:nvPr/>
          </p:nvSpPr>
          <p:spPr>
            <a:xfrm>
              <a:off x="4625612" y="1589009"/>
              <a:ext cx="323232" cy="144579"/>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00" b="1" dirty="0">
                  <a:solidFill>
                    <a:schemeClr val="bg1"/>
                  </a:solidFill>
                  <a:ea typeface="MS PGothic" panose="020B0600070205080204" pitchFamily="34" charset="-128"/>
                  <a:cs typeface="Arial" panose="020B0604020202020204" pitchFamily="34" charset="0"/>
                </a:rPr>
                <a:t>Where are</a:t>
              </a:r>
              <a:br>
                <a:rPr lang="en-GB" sz="400" b="1" dirty="0">
                  <a:solidFill>
                    <a:schemeClr val="bg1"/>
                  </a:solidFill>
                  <a:ea typeface="MS PGothic" panose="020B0600070205080204" pitchFamily="34" charset="-128"/>
                  <a:cs typeface="Arial" panose="020B0604020202020204" pitchFamily="34" charset="0"/>
                </a:rPr>
              </a:br>
              <a:r>
                <a:rPr lang="en-GB" sz="400" b="1" dirty="0">
                  <a:solidFill>
                    <a:schemeClr val="bg1"/>
                  </a:solidFill>
                  <a:ea typeface="MS PGothic" panose="020B0600070205080204" pitchFamily="34" charset="-128"/>
                  <a:cs typeface="Arial" panose="020B0604020202020204" pitchFamily="34" charset="0"/>
                </a:rPr>
                <a:t>we now?</a:t>
              </a:r>
            </a:p>
          </p:txBody>
        </p:sp>
        <p:sp>
          <p:nvSpPr>
            <p:cNvPr id="21" name="Text Placeholder 4">
              <a:extLst>
                <a:ext uri="{FF2B5EF4-FFF2-40B4-BE49-F238E27FC236}">
                  <a16:creationId xmlns:a16="http://schemas.microsoft.com/office/drawing/2014/main" id="{7D22B991-A6A6-D049-8C32-018E3CABB5D5}"/>
                </a:ext>
              </a:extLst>
            </p:cNvPr>
            <p:cNvSpPr txBox="1">
              <a:spLocks/>
            </p:cNvSpPr>
            <p:nvPr/>
          </p:nvSpPr>
          <p:spPr>
            <a:xfrm>
              <a:off x="6511551" y="1720057"/>
              <a:ext cx="360934" cy="19970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50" b="1" dirty="0">
                  <a:solidFill>
                    <a:schemeClr val="bg1"/>
                  </a:solidFill>
                  <a:ea typeface="MS PGothic" panose="020B0600070205080204" pitchFamily="34" charset="-128"/>
                  <a:cs typeface="Arial" panose="020B0604020202020204" pitchFamily="34" charset="0"/>
                </a:rPr>
                <a:t>Where do we</a:t>
              </a:r>
              <a:br>
                <a:rPr lang="en-GB" sz="350" b="1" dirty="0">
                  <a:solidFill>
                    <a:schemeClr val="bg1"/>
                  </a:solidFill>
                  <a:ea typeface="MS PGothic" panose="020B0600070205080204" pitchFamily="34" charset="-128"/>
                  <a:cs typeface="Arial" panose="020B0604020202020204" pitchFamily="34" charset="0"/>
                </a:rPr>
              </a:br>
              <a:r>
                <a:rPr lang="en-GB" sz="350" b="1" dirty="0">
                  <a:solidFill>
                    <a:schemeClr val="bg1"/>
                  </a:solidFill>
                  <a:ea typeface="MS PGothic" panose="020B0600070205080204" pitchFamily="34" charset="-128"/>
                  <a:cs typeface="Arial" panose="020B0604020202020204" pitchFamily="34" charset="0"/>
                </a:rPr>
                <a:t>have to be in</a:t>
              </a:r>
              <a:br>
                <a:rPr lang="en-GB" sz="350" b="1" dirty="0">
                  <a:solidFill>
                    <a:schemeClr val="bg1"/>
                  </a:solidFill>
                  <a:ea typeface="MS PGothic" panose="020B0600070205080204" pitchFamily="34" charset="-128"/>
                  <a:cs typeface="Arial" panose="020B0604020202020204" pitchFamily="34" charset="0"/>
                </a:rPr>
              </a:br>
              <a:r>
                <a:rPr lang="en-GB" sz="350" b="1" dirty="0">
                  <a:solidFill>
                    <a:schemeClr val="bg1"/>
                  </a:solidFill>
                  <a:ea typeface="MS PGothic" panose="020B0600070205080204" pitchFamily="34" charset="-128"/>
                  <a:cs typeface="Arial" panose="020B0604020202020204" pitchFamily="34" charset="0"/>
                </a:rPr>
                <a:t>1 week…</a:t>
              </a:r>
            </a:p>
          </p:txBody>
        </p:sp>
        <p:sp>
          <p:nvSpPr>
            <p:cNvPr id="22" name="Text Placeholder 4">
              <a:extLst>
                <a:ext uri="{FF2B5EF4-FFF2-40B4-BE49-F238E27FC236}">
                  <a16:creationId xmlns:a16="http://schemas.microsoft.com/office/drawing/2014/main" id="{8BD7795B-2E04-AE45-B490-FCF6EB80106B}"/>
                </a:ext>
              </a:extLst>
            </p:cNvPr>
            <p:cNvSpPr txBox="1">
              <a:spLocks/>
            </p:cNvSpPr>
            <p:nvPr/>
          </p:nvSpPr>
          <p:spPr>
            <a:xfrm>
              <a:off x="6743329" y="1384282"/>
              <a:ext cx="405563" cy="19970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50" b="1" dirty="0">
                  <a:solidFill>
                    <a:schemeClr val="bg1"/>
                  </a:solidFill>
                  <a:ea typeface="MS PGothic" panose="020B0600070205080204" pitchFamily="34" charset="-128"/>
                  <a:cs typeface="Arial" panose="020B0604020202020204" pitchFamily="34" charset="0"/>
                </a:rPr>
                <a:t>…to get</a:t>
              </a:r>
              <a:br>
                <a:rPr lang="en-GB" sz="350" b="1" dirty="0">
                  <a:solidFill>
                    <a:schemeClr val="bg1"/>
                  </a:solidFill>
                  <a:ea typeface="MS PGothic" panose="020B0600070205080204" pitchFamily="34" charset="-128"/>
                  <a:cs typeface="Arial" panose="020B0604020202020204" pitchFamily="34" charset="0"/>
                </a:rPr>
              </a:br>
              <a:r>
                <a:rPr lang="en-GB" sz="350" b="1" dirty="0">
                  <a:solidFill>
                    <a:schemeClr val="bg1"/>
                  </a:solidFill>
                  <a:ea typeface="MS PGothic" panose="020B0600070205080204" pitchFamily="34" charset="-128"/>
                  <a:cs typeface="Arial" panose="020B0604020202020204" pitchFamily="34" charset="0"/>
                </a:rPr>
                <a:t>closer to our</a:t>
              </a:r>
            </a:p>
            <a:p>
              <a:pPr algn="ctr"/>
              <a:r>
                <a:rPr lang="en-GB" sz="350" b="1" dirty="0">
                  <a:solidFill>
                    <a:schemeClr val="bg1"/>
                  </a:solidFill>
                  <a:ea typeface="MS PGothic" panose="020B0600070205080204" pitchFamily="34" charset="-128"/>
                  <a:cs typeface="Arial" panose="020B0604020202020204" pitchFamily="34" charset="0"/>
                </a:rPr>
                <a:t>Challenge.</a:t>
              </a:r>
            </a:p>
          </p:txBody>
        </p:sp>
      </p:grpSp>
      <p:pic>
        <p:nvPicPr>
          <p:cNvPr id="25" name="Picture 24">
            <a:extLst>
              <a:ext uri="{FF2B5EF4-FFF2-40B4-BE49-F238E27FC236}">
                <a16:creationId xmlns:a16="http://schemas.microsoft.com/office/drawing/2014/main" id="{A9DF31FC-8C97-A449-A66D-DF2673C68899}"/>
              </a:ext>
            </a:extLst>
          </p:cNvPr>
          <p:cNvPicPr>
            <a:picLocks noChangeAspect="1"/>
          </p:cNvPicPr>
          <p:nvPr/>
        </p:nvPicPr>
        <p:blipFill rotWithShape="1">
          <a:blip r:embed="rId5"/>
          <a:srcRect l="44825" t="12795" r="45281" b="68306"/>
          <a:stretch/>
        </p:blipFill>
        <p:spPr>
          <a:xfrm>
            <a:off x="5396235" y="2914044"/>
            <a:ext cx="684434" cy="513008"/>
          </a:xfrm>
          <a:prstGeom prst="rect">
            <a:avLst/>
          </a:prstGeom>
        </p:spPr>
      </p:pic>
      <p:pic>
        <p:nvPicPr>
          <p:cNvPr id="28" name="Picture 27">
            <a:extLst>
              <a:ext uri="{FF2B5EF4-FFF2-40B4-BE49-F238E27FC236}">
                <a16:creationId xmlns:a16="http://schemas.microsoft.com/office/drawing/2014/main" id="{27ED8ECC-22DE-2B4E-BFC1-60897BAC1125}"/>
              </a:ext>
            </a:extLst>
          </p:cNvPr>
          <p:cNvPicPr>
            <a:picLocks noChangeAspect="1"/>
          </p:cNvPicPr>
          <p:nvPr/>
        </p:nvPicPr>
        <p:blipFill rotWithShape="1">
          <a:blip r:embed="rId5"/>
          <a:srcRect l="45280" t="40349" r="45281" b="37702"/>
          <a:stretch/>
        </p:blipFill>
        <p:spPr>
          <a:xfrm>
            <a:off x="5369384" y="3860738"/>
            <a:ext cx="765645" cy="698648"/>
          </a:xfrm>
          <a:prstGeom prst="rect">
            <a:avLst/>
          </a:prstGeom>
        </p:spPr>
      </p:pic>
      <p:pic>
        <p:nvPicPr>
          <p:cNvPr id="30" name="Picture 29">
            <a:extLst>
              <a:ext uri="{FF2B5EF4-FFF2-40B4-BE49-F238E27FC236}">
                <a16:creationId xmlns:a16="http://schemas.microsoft.com/office/drawing/2014/main" id="{B871B011-80B1-1242-8C27-E98C9CFCAB5D}"/>
              </a:ext>
            </a:extLst>
          </p:cNvPr>
          <p:cNvPicPr>
            <a:picLocks noChangeAspect="1"/>
          </p:cNvPicPr>
          <p:nvPr/>
        </p:nvPicPr>
        <p:blipFill rotWithShape="1">
          <a:blip r:embed="rId5"/>
          <a:srcRect l="50186" t="74677" r="40124" b="2977"/>
          <a:stretch/>
        </p:blipFill>
        <p:spPr>
          <a:xfrm>
            <a:off x="4863241" y="4993072"/>
            <a:ext cx="765645" cy="692854"/>
          </a:xfrm>
          <a:prstGeom prst="rect">
            <a:avLst/>
          </a:prstGeom>
        </p:spPr>
      </p:pic>
      <p:grpSp>
        <p:nvGrpSpPr>
          <p:cNvPr id="8" name="Group 7">
            <a:extLst>
              <a:ext uri="{FF2B5EF4-FFF2-40B4-BE49-F238E27FC236}">
                <a16:creationId xmlns:a16="http://schemas.microsoft.com/office/drawing/2014/main" id="{F852980A-D794-AB4C-A03E-51D446745CF0}"/>
              </a:ext>
            </a:extLst>
          </p:cNvPr>
          <p:cNvGrpSpPr/>
          <p:nvPr/>
        </p:nvGrpSpPr>
        <p:grpSpPr>
          <a:xfrm>
            <a:off x="6108232" y="2217969"/>
            <a:ext cx="4231097" cy="3374300"/>
            <a:chOff x="6108232" y="2217969"/>
            <a:chExt cx="4231097" cy="3374300"/>
          </a:xfrm>
        </p:grpSpPr>
        <p:pic>
          <p:nvPicPr>
            <p:cNvPr id="6" name="Picture 5">
              <a:extLst>
                <a:ext uri="{FF2B5EF4-FFF2-40B4-BE49-F238E27FC236}">
                  <a16:creationId xmlns:a16="http://schemas.microsoft.com/office/drawing/2014/main" id="{7668E577-6515-FE48-B6B0-4D4691217B6F}"/>
                </a:ext>
              </a:extLst>
            </p:cNvPr>
            <p:cNvPicPr>
              <a:picLocks noChangeAspect="1"/>
            </p:cNvPicPr>
            <p:nvPr/>
          </p:nvPicPr>
          <p:blipFill>
            <a:blip r:embed="rId6"/>
            <a:stretch>
              <a:fillRect/>
            </a:stretch>
          </p:blipFill>
          <p:spPr>
            <a:xfrm>
              <a:off x="6108232" y="2217969"/>
              <a:ext cx="4231097" cy="3374300"/>
            </a:xfrm>
            <a:prstGeom prst="rect">
              <a:avLst/>
            </a:prstGeom>
          </p:spPr>
        </p:pic>
        <p:sp>
          <p:nvSpPr>
            <p:cNvPr id="31" name="Text Placeholder 4">
              <a:extLst>
                <a:ext uri="{FF2B5EF4-FFF2-40B4-BE49-F238E27FC236}">
                  <a16:creationId xmlns:a16="http://schemas.microsoft.com/office/drawing/2014/main" id="{D680F94A-EBC2-3840-A02D-B1D52D55BEAF}"/>
                </a:ext>
              </a:extLst>
            </p:cNvPr>
            <p:cNvSpPr txBox="1">
              <a:spLocks/>
            </p:cNvSpPr>
            <p:nvPr/>
          </p:nvSpPr>
          <p:spPr>
            <a:xfrm rot="2270560">
              <a:off x="7025952" y="3672331"/>
              <a:ext cx="2137612" cy="20830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b="1" dirty="0">
                  <a:solidFill>
                    <a:schemeClr val="bg1"/>
                  </a:solidFill>
                  <a:ea typeface="MS PGothic" panose="020B0600070205080204" pitchFamily="34" charset="-128"/>
                  <a:cs typeface="Arial" panose="020B0604020202020204" pitchFamily="34" charset="0"/>
                </a:rPr>
                <a:t>Performance &amp; Escalation</a:t>
              </a:r>
            </a:p>
          </p:txBody>
        </p:sp>
      </p:grpSp>
      <p:grpSp>
        <p:nvGrpSpPr>
          <p:cNvPr id="7" name="Group 6">
            <a:extLst>
              <a:ext uri="{FF2B5EF4-FFF2-40B4-BE49-F238E27FC236}">
                <a16:creationId xmlns:a16="http://schemas.microsoft.com/office/drawing/2014/main" id="{A3C96E48-1D01-774A-A3E0-96C7F5BB2A2D}"/>
              </a:ext>
            </a:extLst>
          </p:cNvPr>
          <p:cNvGrpSpPr/>
          <p:nvPr/>
        </p:nvGrpSpPr>
        <p:grpSpPr>
          <a:xfrm>
            <a:off x="1062525" y="2162976"/>
            <a:ext cx="4313390" cy="3374299"/>
            <a:chOff x="1062525" y="2162976"/>
            <a:chExt cx="4313390" cy="3374299"/>
          </a:xfrm>
        </p:grpSpPr>
        <p:pic>
          <p:nvPicPr>
            <p:cNvPr id="5" name="Picture 4">
              <a:extLst>
                <a:ext uri="{FF2B5EF4-FFF2-40B4-BE49-F238E27FC236}">
                  <a16:creationId xmlns:a16="http://schemas.microsoft.com/office/drawing/2014/main" id="{64DA664D-5E18-0540-B01A-ED535F7BA5CA}"/>
                </a:ext>
              </a:extLst>
            </p:cNvPr>
            <p:cNvPicPr>
              <a:picLocks noChangeAspect="1"/>
            </p:cNvPicPr>
            <p:nvPr/>
          </p:nvPicPr>
          <p:blipFill>
            <a:blip r:embed="rId7"/>
            <a:stretch>
              <a:fillRect/>
            </a:stretch>
          </p:blipFill>
          <p:spPr>
            <a:xfrm>
              <a:off x="1062525" y="2162976"/>
              <a:ext cx="4313390" cy="3374299"/>
            </a:xfrm>
            <a:prstGeom prst="rect">
              <a:avLst/>
            </a:prstGeom>
          </p:spPr>
        </p:pic>
        <p:sp>
          <p:nvSpPr>
            <p:cNvPr id="32" name="Text Placeholder 4">
              <a:extLst>
                <a:ext uri="{FF2B5EF4-FFF2-40B4-BE49-F238E27FC236}">
                  <a16:creationId xmlns:a16="http://schemas.microsoft.com/office/drawing/2014/main" id="{52393EC2-2750-C045-8B6C-7B2047B7FBCB}"/>
                </a:ext>
              </a:extLst>
            </p:cNvPr>
            <p:cNvSpPr txBox="1">
              <a:spLocks/>
            </p:cNvSpPr>
            <p:nvPr/>
          </p:nvSpPr>
          <p:spPr>
            <a:xfrm rot="19350528">
              <a:off x="1711780" y="3774826"/>
              <a:ext cx="2953470" cy="20830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b="1" dirty="0">
                  <a:solidFill>
                    <a:schemeClr val="bg1"/>
                  </a:solidFill>
                  <a:ea typeface="MS PGothic" panose="020B0600070205080204" pitchFamily="34" charset="-128"/>
                  <a:cs typeface="Arial" panose="020B0604020202020204" pitchFamily="34" charset="0"/>
                </a:rPr>
                <a:t>Objectives, Measurements &amp; Targets</a:t>
              </a:r>
            </a:p>
          </p:txBody>
        </p:sp>
      </p:grpSp>
      <p:sp>
        <p:nvSpPr>
          <p:cNvPr id="36" name="Text Placeholder 4">
            <a:extLst>
              <a:ext uri="{FF2B5EF4-FFF2-40B4-BE49-F238E27FC236}">
                <a16:creationId xmlns:a16="http://schemas.microsoft.com/office/drawing/2014/main" id="{6E02023B-0BB9-DF40-B65A-FDA7E3A236F0}"/>
              </a:ext>
            </a:extLst>
          </p:cNvPr>
          <p:cNvSpPr txBox="1">
            <a:spLocks/>
          </p:cNvSpPr>
          <p:nvPr/>
        </p:nvSpPr>
        <p:spPr>
          <a:xfrm>
            <a:off x="5254554" y="2669201"/>
            <a:ext cx="995303" cy="19361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300" b="1" dirty="0">
                <a:solidFill>
                  <a:schemeClr val="bg1"/>
                </a:solidFill>
                <a:ea typeface="MS PGothic" panose="020B0600070205080204" pitchFamily="34" charset="-128"/>
                <a:cs typeface="Arial" panose="020B0604020202020204" pitchFamily="34" charset="0"/>
              </a:rPr>
              <a:t>TIER 3</a:t>
            </a:r>
          </a:p>
        </p:txBody>
      </p:sp>
      <p:sp>
        <p:nvSpPr>
          <p:cNvPr id="37" name="Text Placeholder 4">
            <a:extLst>
              <a:ext uri="{FF2B5EF4-FFF2-40B4-BE49-F238E27FC236}">
                <a16:creationId xmlns:a16="http://schemas.microsoft.com/office/drawing/2014/main" id="{693BFEDE-8AB3-C042-BEC3-AD4E2D9DEAA3}"/>
              </a:ext>
            </a:extLst>
          </p:cNvPr>
          <p:cNvSpPr txBox="1">
            <a:spLocks/>
          </p:cNvSpPr>
          <p:nvPr/>
        </p:nvSpPr>
        <p:spPr>
          <a:xfrm>
            <a:off x="5254554" y="3618325"/>
            <a:ext cx="995303" cy="19361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300" b="1" dirty="0">
                <a:solidFill>
                  <a:schemeClr val="bg1"/>
                </a:solidFill>
                <a:ea typeface="MS PGothic" panose="020B0600070205080204" pitchFamily="34" charset="-128"/>
                <a:cs typeface="Arial" panose="020B0604020202020204" pitchFamily="34" charset="0"/>
              </a:rPr>
              <a:t>TIER 2</a:t>
            </a:r>
          </a:p>
        </p:txBody>
      </p:sp>
      <p:sp>
        <p:nvSpPr>
          <p:cNvPr id="38" name="Text Placeholder 4">
            <a:extLst>
              <a:ext uri="{FF2B5EF4-FFF2-40B4-BE49-F238E27FC236}">
                <a16:creationId xmlns:a16="http://schemas.microsoft.com/office/drawing/2014/main" id="{04C7593F-5D10-5B44-837E-E722C8497422}"/>
              </a:ext>
            </a:extLst>
          </p:cNvPr>
          <p:cNvSpPr txBox="1">
            <a:spLocks/>
          </p:cNvSpPr>
          <p:nvPr/>
        </p:nvSpPr>
        <p:spPr>
          <a:xfrm>
            <a:off x="5254554" y="4741069"/>
            <a:ext cx="995303" cy="193613"/>
          </a:xfrm>
          <a:prstGeom prst="rect">
            <a:avLst/>
          </a:prstGeom>
        </p:spPr>
        <p:txBody>
          <a:bodyPr vert="horz" lIns="0" tIns="0" rIns="0" bIns="0" rtlCol="0">
            <a:noAutofit/>
          </a:bodyPr>
          <a:lstStyle>
            <a:lvl1pPr marL="0" marR="0" indent="-342000" algn="l" defTabSz="914400" rtl="0" eaLnBrk="1" fontAlgn="auto" latinLnBrk="0" hangingPunct="1">
              <a:lnSpc>
                <a:spcPct val="100000"/>
              </a:lnSpc>
              <a:spcBef>
                <a:spcPts val="0"/>
              </a:spcBef>
              <a:spcAft>
                <a:spcPts val="0"/>
              </a:spcAft>
              <a:buClr>
                <a:srgbClr val="44C8F5"/>
              </a:buClr>
              <a:buSzPct val="70000"/>
              <a:buFontTx/>
              <a:buNone/>
              <a:tabLst/>
              <a:defRPr sz="21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300" b="1" dirty="0">
                <a:solidFill>
                  <a:schemeClr val="bg1"/>
                </a:solidFill>
                <a:ea typeface="MS PGothic" panose="020B0600070205080204" pitchFamily="34" charset="-128"/>
                <a:cs typeface="Arial" panose="020B0604020202020204" pitchFamily="34" charset="0"/>
              </a:rPr>
              <a:t>TIER 1</a:t>
            </a:r>
          </a:p>
        </p:txBody>
      </p:sp>
      <p:pic>
        <p:nvPicPr>
          <p:cNvPr id="39" name="Picture 38">
            <a:extLst>
              <a:ext uri="{FF2B5EF4-FFF2-40B4-BE49-F238E27FC236}">
                <a16:creationId xmlns:a16="http://schemas.microsoft.com/office/drawing/2014/main" id="{7A152B3B-2848-D345-8354-9894CCB474E2}"/>
              </a:ext>
            </a:extLst>
          </p:cNvPr>
          <p:cNvPicPr>
            <a:picLocks noChangeAspect="1"/>
          </p:cNvPicPr>
          <p:nvPr/>
        </p:nvPicPr>
        <p:blipFill rotWithShape="1">
          <a:blip r:embed="rId5"/>
          <a:srcRect l="45280" t="40349" r="45281" b="37702"/>
          <a:stretch/>
        </p:blipFill>
        <p:spPr>
          <a:xfrm>
            <a:off x="4356714" y="3860738"/>
            <a:ext cx="765645" cy="698648"/>
          </a:xfrm>
          <a:prstGeom prst="rect">
            <a:avLst/>
          </a:prstGeom>
        </p:spPr>
      </p:pic>
      <p:pic>
        <p:nvPicPr>
          <p:cNvPr id="40" name="Picture 39">
            <a:extLst>
              <a:ext uri="{FF2B5EF4-FFF2-40B4-BE49-F238E27FC236}">
                <a16:creationId xmlns:a16="http://schemas.microsoft.com/office/drawing/2014/main" id="{06063D6C-6D58-394C-891A-027FCD0808C8}"/>
              </a:ext>
            </a:extLst>
          </p:cNvPr>
          <p:cNvPicPr>
            <a:picLocks noChangeAspect="1"/>
          </p:cNvPicPr>
          <p:nvPr/>
        </p:nvPicPr>
        <p:blipFill rotWithShape="1">
          <a:blip r:embed="rId5"/>
          <a:srcRect l="45280" t="40349" r="45281" b="37702"/>
          <a:stretch/>
        </p:blipFill>
        <p:spPr>
          <a:xfrm>
            <a:off x="6383247" y="3860738"/>
            <a:ext cx="765645" cy="698648"/>
          </a:xfrm>
          <a:prstGeom prst="rect">
            <a:avLst/>
          </a:prstGeom>
        </p:spPr>
      </p:pic>
      <p:pic>
        <p:nvPicPr>
          <p:cNvPr id="41" name="Picture 40">
            <a:extLst>
              <a:ext uri="{FF2B5EF4-FFF2-40B4-BE49-F238E27FC236}">
                <a16:creationId xmlns:a16="http://schemas.microsoft.com/office/drawing/2014/main" id="{6282CAAE-5319-0241-B9EB-705030EBB8DB}"/>
              </a:ext>
            </a:extLst>
          </p:cNvPr>
          <p:cNvPicPr>
            <a:picLocks noChangeAspect="1"/>
          </p:cNvPicPr>
          <p:nvPr/>
        </p:nvPicPr>
        <p:blipFill rotWithShape="1">
          <a:blip r:embed="rId5"/>
          <a:srcRect l="50186" t="74677" r="40124" b="2977"/>
          <a:stretch/>
        </p:blipFill>
        <p:spPr>
          <a:xfrm>
            <a:off x="3850571" y="4993072"/>
            <a:ext cx="765645" cy="692854"/>
          </a:xfrm>
          <a:prstGeom prst="rect">
            <a:avLst/>
          </a:prstGeom>
        </p:spPr>
      </p:pic>
      <p:pic>
        <p:nvPicPr>
          <p:cNvPr id="42" name="Picture 41">
            <a:extLst>
              <a:ext uri="{FF2B5EF4-FFF2-40B4-BE49-F238E27FC236}">
                <a16:creationId xmlns:a16="http://schemas.microsoft.com/office/drawing/2014/main" id="{7020D44F-9684-3B46-A0E5-BAEC034365CD}"/>
              </a:ext>
            </a:extLst>
          </p:cNvPr>
          <p:cNvPicPr>
            <a:picLocks noChangeAspect="1"/>
          </p:cNvPicPr>
          <p:nvPr/>
        </p:nvPicPr>
        <p:blipFill rotWithShape="1">
          <a:blip r:embed="rId5"/>
          <a:srcRect l="50186" t="74677" r="40124" b="2977"/>
          <a:stretch/>
        </p:blipFill>
        <p:spPr>
          <a:xfrm>
            <a:off x="2837901" y="4993072"/>
            <a:ext cx="765645" cy="692854"/>
          </a:xfrm>
          <a:prstGeom prst="rect">
            <a:avLst/>
          </a:prstGeom>
        </p:spPr>
      </p:pic>
      <p:pic>
        <p:nvPicPr>
          <p:cNvPr id="43" name="Picture 42">
            <a:extLst>
              <a:ext uri="{FF2B5EF4-FFF2-40B4-BE49-F238E27FC236}">
                <a16:creationId xmlns:a16="http://schemas.microsoft.com/office/drawing/2014/main" id="{112515DC-81EA-EA41-B66D-7D5AAF23A2D6}"/>
              </a:ext>
            </a:extLst>
          </p:cNvPr>
          <p:cNvPicPr>
            <a:picLocks noChangeAspect="1"/>
          </p:cNvPicPr>
          <p:nvPr/>
        </p:nvPicPr>
        <p:blipFill rotWithShape="1">
          <a:blip r:embed="rId5"/>
          <a:srcRect l="50186" t="74677" r="40124" b="2977"/>
          <a:stretch/>
        </p:blipFill>
        <p:spPr>
          <a:xfrm>
            <a:off x="5873068" y="4993072"/>
            <a:ext cx="765645" cy="692854"/>
          </a:xfrm>
          <a:prstGeom prst="rect">
            <a:avLst/>
          </a:prstGeom>
        </p:spPr>
      </p:pic>
      <p:pic>
        <p:nvPicPr>
          <p:cNvPr id="44" name="Picture 43">
            <a:extLst>
              <a:ext uri="{FF2B5EF4-FFF2-40B4-BE49-F238E27FC236}">
                <a16:creationId xmlns:a16="http://schemas.microsoft.com/office/drawing/2014/main" id="{2F92F1CC-80EE-0344-B3CD-8FCF75FE1451}"/>
              </a:ext>
            </a:extLst>
          </p:cNvPr>
          <p:cNvPicPr>
            <a:picLocks noChangeAspect="1"/>
          </p:cNvPicPr>
          <p:nvPr/>
        </p:nvPicPr>
        <p:blipFill rotWithShape="1">
          <a:blip r:embed="rId5"/>
          <a:srcRect l="50186" t="74677" r="40124" b="2977"/>
          <a:stretch/>
        </p:blipFill>
        <p:spPr>
          <a:xfrm>
            <a:off x="6882895" y="4993072"/>
            <a:ext cx="765645" cy="692854"/>
          </a:xfrm>
          <a:prstGeom prst="rect">
            <a:avLst/>
          </a:prstGeom>
        </p:spPr>
      </p:pic>
      <p:pic>
        <p:nvPicPr>
          <p:cNvPr id="45" name="Picture 44">
            <a:extLst>
              <a:ext uri="{FF2B5EF4-FFF2-40B4-BE49-F238E27FC236}">
                <a16:creationId xmlns:a16="http://schemas.microsoft.com/office/drawing/2014/main" id="{4A599C43-B27B-624D-8C62-DB4EB69273EB}"/>
              </a:ext>
            </a:extLst>
          </p:cNvPr>
          <p:cNvPicPr>
            <a:picLocks noChangeAspect="1"/>
          </p:cNvPicPr>
          <p:nvPr/>
        </p:nvPicPr>
        <p:blipFill rotWithShape="1">
          <a:blip r:embed="rId5"/>
          <a:srcRect l="50186" t="74677" r="40124" b="2977"/>
          <a:stretch/>
        </p:blipFill>
        <p:spPr>
          <a:xfrm>
            <a:off x="7892722" y="4993072"/>
            <a:ext cx="765645" cy="692854"/>
          </a:xfrm>
          <a:prstGeom prst="rect">
            <a:avLst/>
          </a:prstGeom>
        </p:spPr>
      </p:pic>
      <p:sp>
        <p:nvSpPr>
          <p:cNvPr id="29" name="Text Placeholder 1">
            <a:extLst>
              <a:ext uri="{FF2B5EF4-FFF2-40B4-BE49-F238E27FC236}">
                <a16:creationId xmlns:a16="http://schemas.microsoft.com/office/drawing/2014/main" id="{1EAC5D14-995A-434B-B107-8F58D99F4F1E}"/>
              </a:ext>
            </a:extLst>
          </p:cNvPr>
          <p:cNvSpPr txBox="1">
            <a:spLocks/>
          </p:cNvSpPr>
          <p:nvPr/>
        </p:nvSpPr>
        <p:spPr>
          <a:xfrm>
            <a:off x="730620" y="494306"/>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8"/>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8"/>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8"/>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8"/>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Cascading of the Plan</a:t>
            </a:r>
            <a:endParaRPr lang="en-US" dirty="0">
              <a:solidFill>
                <a:srgbClr val="132941"/>
              </a:solidFill>
            </a:endParaRPr>
          </a:p>
        </p:txBody>
      </p:sp>
    </p:spTree>
    <p:extLst>
      <p:ext uri="{BB962C8B-B14F-4D97-AF65-F5344CB8AC3E}">
        <p14:creationId xmlns:p14="http://schemas.microsoft.com/office/powerpoint/2010/main" val="1563133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BFCC77C9-B86A-DC40-876F-75C35A1F0607}"/>
              </a:ext>
            </a:extLst>
          </p:cNvPr>
          <p:cNvSpPr txBox="1">
            <a:spLocks/>
          </p:cNvSpPr>
          <p:nvPr/>
        </p:nvSpPr>
        <p:spPr>
          <a:xfrm>
            <a:off x="680442" y="1834824"/>
            <a:ext cx="6947274" cy="3779374"/>
          </a:xfrm>
          <a:prstGeom prst="rect">
            <a:avLst/>
          </a:prstGeom>
        </p:spPr>
        <p:txBody>
          <a:bodyPr vert="horz" lIns="0" tIns="0" rIns="0" bIns="0" rtlCol="0">
            <a:noAutofit/>
          </a:bodyPr>
          <a:lstStyle>
            <a:lvl1pPr marL="342900" marR="0" indent="-342900" algn="l" defTabSz="914400" rtl="0" eaLnBrk="1" fontAlgn="auto" latinLnBrk="0" hangingPunct="1">
              <a:lnSpc>
                <a:spcPct val="100000"/>
              </a:lnSpc>
              <a:spcBef>
                <a:spcPts val="1000"/>
              </a:spcBef>
              <a:spcAft>
                <a:spcPts val="600"/>
              </a:spcAft>
              <a:buClr>
                <a:schemeClr val="accent4"/>
              </a:buClr>
              <a:buSzPct val="80000"/>
              <a:buFontTx/>
              <a:buBlip>
                <a:blip r:embed="rId3"/>
              </a:buBlip>
              <a:tabLst/>
              <a:defRPr sz="2400"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b="1" dirty="0">
                <a:solidFill>
                  <a:srgbClr val="44C8F5"/>
                </a:solidFill>
                <a:cs typeface="Arial" panose="020B0604020202020204" pitchFamily="34" charset="0"/>
              </a:rPr>
              <a:t>Tier 1: </a:t>
            </a:r>
            <a:r>
              <a:rPr lang="en-GB" sz="2100" dirty="0">
                <a:cs typeface="Arial" panose="020B0604020202020204" pitchFamily="34" charset="0"/>
              </a:rPr>
              <a:t>Start of shift, led by</a:t>
            </a:r>
            <a:br>
              <a:rPr lang="en-GB" sz="2100" dirty="0">
                <a:cs typeface="Arial" panose="020B0604020202020204" pitchFamily="34" charset="0"/>
              </a:rPr>
            </a:br>
            <a:r>
              <a:rPr lang="en-GB" sz="2100" dirty="0">
                <a:cs typeface="Arial" panose="020B0604020202020204" pitchFamily="34" charset="0"/>
              </a:rPr>
              <a:t>production team leader</a:t>
            </a:r>
          </a:p>
          <a:p>
            <a:r>
              <a:rPr lang="en-GB" sz="2100" dirty="0">
                <a:cs typeface="Arial" panose="020B0604020202020204" pitchFamily="34" charset="0"/>
              </a:rPr>
              <a:t>Review previous 24 hours</a:t>
            </a:r>
          </a:p>
          <a:p>
            <a:r>
              <a:rPr lang="en-GB" sz="2100" dirty="0">
                <a:cs typeface="Arial" panose="020B0604020202020204" pitchFamily="34" charset="0"/>
              </a:rPr>
              <a:t>Set out plan for next 24 hours</a:t>
            </a:r>
          </a:p>
          <a:p>
            <a:r>
              <a:rPr lang="en-GB" sz="2100" b="1" dirty="0">
                <a:solidFill>
                  <a:srgbClr val="44C8F5"/>
                </a:solidFill>
                <a:cs typeface="Arial" panose="020B0604020202020204" pitchFamily="34" charset="0"/>
              </a:rPr>
              <a:t>Short Interval Control:</a:t>
            </a:r>
            <a:br>
              <a:rPr lang="en-GB" sz="2100" b="1" dirty="0">
                <a:solidFill>
                  <a:srgbClr val="44C8F5"/>
                </a:solidFill>
                <a:cs typeface="Arial" panose="020B0604020202020204" pitchFamily="34" charset="0"/>
              </a:rPr>
            </a:br>
            <a:r>
              <a:rPr lang="en-GB" sz="2100" dirty="0">
                <a:cs typeface="Arial" panose="020B0604020202020204" pitchFamily="34" charset="0"/>
              </a:rPr>
              <a:t>Periodic (hourly) update on</a:t>
            </a:r>
            <a:br>
              <a:rPr lang="en-GB" sz="2100" dirty="0">
                <a:cs typeface="Arial" panose="020B0604020202020204" pitchFamily="34" charset="0"/>
              </a:rPr>
            </a:br>
            <a:r>
              <a:rPr lang="en-GB" sz="2100" dirty="0">
                <a:cs typeface="Arial" panose="020B0604020202020204" pitchFamily="34" charset="0"/>
              </a:rPr>
              <a:t>plan adherence and reasons</a:t>
            </a:r>
            <a:br>
              <a:rPr lang="en-GB" sz="2100" dirty="0">
                <a:cs typeface="Arial" panose="020B0604020202020204" pitchFamily="34" charset="0"/>
              </a:rPr>
            </a:br>
            <a:r>
              <a:rPr lang="en-GB" sz="2100" dirty="0">
                <a:cs typeface="Arial" panose="020B0604020202020204" pitchFamily="34" charset="0"/>
              </a:rPr>
              <a:t>for not hitting target</a:t>
            </a:r>
            <a:endParaRPr lang="en-GB" sz="2100" dirty="0">
              <a:solidFill>
                <a:srgbClr val="182E11"/>
              </a:solidFill>
              <a:cs typeface="Arial" panose="020B0604020202020204" pitchFamily="34" charset="0"/>
            </a:endParaRPr>
          </a:p>
          <a:p>
            <a:endParaRPr lang="en-US" sz="2000" dirty="0"/>
          </a:p>
        </p:txBody>
      </p:sp>
      <p:graphicFrame>
        <p:nvGraphicFramePr>
          <p:cNvPr id="5" name="Table 4">
            <a:extLst>
              <a:ext uri="{FF2B5EF4-FFF2-40B4-BE49-F238E27FC236}">
                <a16:creationId xmlns:a16="http://schemas.microsoft.com/office/drawing/2014/main" id="{ACBEF57C-5595-7C45-95E2-BAF293C96120}"/>
              </a:ext>
            </a:extLst>
          </p:cNvPr>
          <p:cNvGraphicFramePr>
            <a:graphicFrameLocks noGrp="1"/>
          </p:cNvGraphicFramePr>
          <p:nvPr>
            <p:extLst>
              <p:ext uri="{D42A27DB-BD31-4B8C-83A1-F6EECF244321}">
                <p14:modId xmlns:p14="http://schemas.microsoft.com/office/powerpoint/2010/main" val="208479186"/>
              </p:ext>
            </p:extLst>
          </p:nvPr>
        </p:nvGraphicFramePr>
        <p:xfrm>
          <a:off x="5411834" y="1442469"/>
          <a:ext cx="6099724" cy="4078654"/>
        </p:xfrm>
        <a:graphic>
          <a:graphicData uri="http://schemas.openxmlformats.org/drawingml/2006/table">
            <a:tbl>
              <a:tblPr firstRow="1" bandRow="1">
                <a:tableStyleId>{0505E3EF-67EA-436B-97B2-0124C06EBD24}</a:tableStyleId>
              </a:tblPr>
              <a:tblGrid>
                <a:gridCol w="551656">
                  <a:extLst>
                    <a:ext uri="{9D8B030D-6E8A-4147-A177-3AD203B41FA5}">
                      <a16:colId xmlns:a16="http://schemas.microsoft.com/office/drawing/2014/main" val="3634889942"/>
                    </a:ext>
                  </a:extLst>
                </a:gridCol>
                <a:gridCol w="464965">
                  <a:extLst>
                    <a:ext uri="{9D8B030D-6E8A-4147-A177-3AD203B41FA5}">
                      <a16:colId xmlns:a16="http://schemas.microsoft.com/office/drawing/2014/main" val="3155266510"/>
                    </a:ext>
                  </a:extLst>
                </a:gridCol>
                <a:gridCol w="449205">
                  <a:extLst>
                    <a:ext uri="{9D8B030D-6E8A-4147-A177-3AD203B41FA5}">
                      <a16:colId xmlns:a16="http://schemas.microsoft.com/office/drawing/2014/main" val="3153038504"/>
                    </a:ext>
                  </a:extLst>
                </a:gridCol>
                <a:gridCol w="551655">
                  <a:extLst>
                    <a:ext uri="{9D8B030D-6E8A-4147-A177-3AD203B41FA5}">
                      <a16:colId xmlns:a16="http://schemas.microsoft.com/office/drawing/2014/main" val="4142859726"/>
                    </a:ext>
                  </a:extLst>
                </a:gridCol>
                <a:gridCol w="488608">
                  <a:extLst>
                    <a:ext uri="{9D8B030D-6E8A-4147-A177-3AD203B41FA5}">
                      <a16:colId xmlns:a16="http://schemas.microsoft.com/office/drawing/2014/main" val="4057936429"/>
                    </a:ext>
                  </a:extLst>
                </a:gridCol>
                <a:gridCol w="504370">
                  <a:extLst>
                    <a:ext uri="{9D8B030D-6E8A-4147-A177-3AD203B41FA5}">
                      <a16:colId xmlns:a16="http://schemas.microsoft.com/office/drawing/2014/main" val="4157501530"/>
                    </a:ext>
                  </a:extLst>
                </a:gridCol>
                <a:gridCol w="591058">
                  <a:extLst>
                    <a:ext uri="{9D8B030D-6E8A-4147-A177-3AD203B41FA5}">
                      <a16:colId xmlns:a16="http://schemas.microsoft.com/office/drawing/2014/main" val="770969295"/>
                    </a:ext>
                  </a:extLst>
                </a:gridCol>
                <a:gridCol w="543774">
                  <a:extLst>
                    <a:ext uri="{9D8B030D-6E8A-4147-A177-3AD203B41FA5}">
                      <a16:colId xmlns:a16="http://schemas.microsoft.com/office/drawing/2014/main" val="3848992586"/>
                    </a:ext>
                  </a:extLst>
                </a:gridCol>
                <a:gridCol w="1954433">
                  <a:extLst>
                    <a:ext uri="{9D8B030D-6E8A-4147-A177-3AD203B41FA5}">
                      <a16:colId xmlns:a16="http://schemas.microsoft.com/office/drawing/2014/main" val="1959032833"/>
                    </a:ext>
                  </a:extLst>
                </a:gridCol>
              </a:tblGrid>
              <a:tr h="322052">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Arial" panose="020B0604020202020204" pitchFamily="34" charset="0"/>
                          <a:cs typeface="Arial" panose="020B0604020202020204" pitchFamily="34" charset="0"/>
                        </a:rPr>
                        <a:t>Line 1 Daily Monitoring Meeting Board             Team Leader:                                Date:</a:t>
                      </a:r>
                      <a:endParaRPr lang="en-US" sz="1100" b="1" dirty="0">
                        <a:solidFill>
                          <a:schemeClr val="bg1"/>
                        </a:solidFill>
                        <a:latin typeface="Arial" panose="020B0604020202020204" pitchFamily="34" charset="0"/>
                        <a:cs typeface="Arial" panose="020B0604020202020204" pitchFamily="34" charset="0"/>
                      </a:endParaRP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44C8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85172730"/>
                  </a:ext>
                </a:extLst>
              </a:tr>
              <a:tr h="1098803">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                             Safety Information</a:t>
                      </a:r>
                      <a:b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Near-Miss</a:t>
                      </a:r>
                      <a:br>
                        <a:rPr lang="en-GB" sz="1100" b="0" dirty="0">
                          <a:latin typeface="Arial" panose="020B0604020202020204" pitchFamily="34" charset="0"/>
                          <a:cs typeface="Arial" panose="020B0604020202020204" pitchFamily="34" charset="0"/>
                        </a:rPr>
                      </a:b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Accident</a:t>
                      </a: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rgbClr val="132941"/>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Quality Information</a:t>
                      </a:r>
                      <a:b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Internal</a:t>
                      </a:r>
                      <a:br>
                        <a:rPr lang="en-GB" sz="1100" b="0" dirty="0">
                          <a:latin typeface="Arial" panose="020B0604020202020204" pitchFamily="34" charset="0"/>
                          <a:cs typeface="Arial" panose="020B0604020202020204" pitchFamily="34" charset="0"/>
                        </a:rPr>
                      </a:b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External</a:t>
                      </a:r>
                    </a:p>
                  </a:txBody>
                  <a:tcPr marL="96146" marR="96146" marT="48073" marB="48073" anchor="ctr">
                    <a:lnL w="9525" cap="flat" cmpd="sng" algn="ctr">
                      <a:solidFill>
                        <a:srgbClr val="132941"/>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9525" cap="flat" cmpd="sng" algn="ctr">
                      <a:solidFill>
                        <a:schemeClr val="accent4">
                          <a:lumMod val="75000"/>
                        </a:schemeClr>
                      </a:solidFill>
                      <a:prstDash val="solid"/>
                      <a:round/>
                      <a:headEnd type="none" w="med" len="med"/>
                      <a:tailEnd type="none" w="med" len="med"/>
                    </a:lnL>
                  </a:tcPr>
                </a:tc>
                <a:extLst>
                  <a:ext uri="{0D108BD9-81ED-4DB2-BD59-A6C34878D82A}">
                    <a16:rowId xmlns:a16="http://schemas.microsoft.com/office/drawing/2014/main" val="3187070638"/>
                  </a:ext>
                </a:extLst>
              </a:tr>
              <a:tr h="233487">
                <a:tc rowSpan="2">
                  <a:txBody>
                    <a:bodyPr/>
                    <a:lstStyle/>
                    <a:p>
                      <a:pPr marL="0" marR="0" lvl="0" indent="0" algn="ctr" rtl="0" eaLnBrk="1" fontAlgn="auto" latinLnBrk="0" hangingPunct="1">
                        <a:lnSpc>
                          <a:spcPct val="100000"/>
                        </a:lnSpc>
                        <a:spcBef>
                          <a:spcPts val="0"/>
                        </a:spcBef>
                        <a:spcAft>
                          <a:spcPts val="0"/>
                        </a:spcAft>
                        <a:buFont typeface="+mj-lt"/>
                        <a:buNone/>
                      </a:pPr>
                      <a:r>
                        <a:rPr lang="en-US" sz="900" b="1" dirty="0">
                          <a:solidFill>
                            <a:srgbClr val="44C8F5"/>
                          </a:solidFill>
                          <a:latin typeface="Arial" panose="020B0604020202020204" pitchFamily="34" charset="0"/>
                          <a:cs typeface="Arial" panose="020B0604020202020204" pitchFamily="34" charset="0"/>
                        </a:rPr>
                        <a:t>Order/</a:t>
                      </a:r>
                      <a:br>
                        <a:rPr lang="en-US" sz="900" b="1" dirty="0">
                          <a:solidFill>
                            <a:srgbClr val="44C8F5"/>
                          </a:solidFill>
                          <a:latin typeface="Arial" panose="020B0604020202020204" pitchFamily="34" charset="0"/>
                          <a:cs typeface="Arial" panose="020B0604020202020204" pitchFamily="34" charset="0"/>
                        </a:rPr>
                      </a:br>
                      <a:r>
                        <a:rPr lang="en-US" sz="900" b="1" dirty="0">
                          <a:solidFill>
                            <a:srgbClr val="44C8F5"/>
                          </a:solidFill>
                          <a:latin typeface="Arial" panose="020B0604020202020204" pitchFamily="34" charset="0"/>
                          <a:cs typeface="Arial" panose="020B0604020202020204" pitchFamily="34" charset="0"/>
                        </a:rPr>
                        <a:t>QTY</a:t>
                      </a: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rtl="0" eaLnBrk="1" fontAlgn="auto" latinLnBrk="0" hangingPunct="1">
                        <a:lnSpc>
                          <a:spcPct val="100000"/>
                        </a:lnSpc>
                        <a:spcBef>
                          <a:spcPts val="0"/>
                        </a:spcBef>
                        <a:spcAft>
                          <a:spcPts val="0"/>
                        </a:spcAft>
                        <a:buFont typeface="+mj-lt"/>
                        <a:buNone/>
                      </a:pPr>
                      <a:r>
                        <a:rPr lang="en-US" sz="900" b="1" dirty="0">
                          <a:solidFill>
                            <a:srgbClr val="226B80"/>
                          </a:solidFill>
                          <a:latin typeface="Arial" panose="020B0604020202020204" pitchFamily="34" charset="0"/>
                          <a:cs typeface="Arial" panose="020B0604020202020204" pitchFamily="34" charset="0"/>
                        </a:rPr>
                        <a:t>PPM</a:t>
                      </a: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rtl="0" eaLnBrk="1" fontAlgn="auto" latinLnBrk="0" hangingPunct="1">
                        <a:lnSpc>
                          <a:spcPct val="100000"/>
                        </a:lnSpc>
                        <a:spcBef>
                          <a:spcPts val="0"/>
                        </a:spcBef>
                        <a:spcAft>
                          <a:spcPts val="0"/>
                        </a:spcAft>
                        <a:buFont typeface="+mj-lt"/>
                        <a:buNone/>
                      </a:pPr>
                      <a:r>
                        <a:rPr lang="en-US" sz="900" b="1" dirty="0">
                          <a:solidFill>
                            <a:srgbClr val="226B80"/>
                          </a:solidFill>
                          <a:latin typeface="Arial" panose="020B0604020202020204" pitchFamily="34" charset="0"/>
                          <a:cs typeface="Arial" panose="020B0604020202020204" pitchFamily="34" charset="0"/>
                        </a:rPr>
                        <a:t>Give Away %</a:t>
                      </a: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900" b="1" dirty="0">
                          <a:solidFill>
                            <a:srgbClr val="226B80"/>
                          </a:solidFill>
                          <a:latin typeface="Arial" panose="020B0604020202020204" pitchFamily="34" charset="0"/>
                          <a:cs typeface="Arial" panose="020B0604020202020204" pitchFamily="34" charset="0"/>
                        </a:rPr>
                        <a:t>Cost</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rtl="0" eaLnBrk="1" fontAlgn="auto" latinLnBrk="0" hangingPunct="1">
                        <a:lnSpc>
                          <a:spcPct val="100000"/>
                        </a:lnSpc>
                        <a:spcBef>
                          <a:spcPts val="0"/>
                        </a:spcBef>
                        <a:spcAft>
                          <a:spcPts val="0"/>
                        </a:spcAft>
                        <a:buFont typeface="+mj-lt"/>
                        <a:buNone/>
                      </a:pPr>
                      <a:r>
                        <a:rPr lang="en-US" sz="900" b="1" dirty="0">
                          <a:solidFill>
                            <a:srgbClr val="44C8F5"/>
                          </a:solidFill>
                          <a:latin typeface="Arial" panose="020B0604020202020204" pitchFamily="34" charset="0"/>
                          <a:cs typeface="Arial" panose="020B0604020202020204" pitchFamily="34" charset="0"/>
                        </a:rPr>
                        <a:t>Reason for Variance</a:t>
                      </a:r>
                      <a:br>
                        <a:rPr lang="en-US" sz="900" b="1" dirty="0">
                          <a:solidFill>
                            <a:srgbClr val="44C8F5"/>
                          </a:solidFill>
                          <a:latin typeface="Arial" panose="020B0604020202020204" pitchFamily="34" charset="0"/>
                          <a:cs typeface="Arial" panose="020B0604020202020204" pitchFamily="34" charset="0"/>
                        </a:rPr>
                      </a:br>
                      <a:r>
                        <a:rPr lang="en-US" sz="900" b="1" dirty="0">
                          <a:solidFill>
                            <a:srgbClr val="44C8F5"/>
                          </a:solidFill>
                          <a:latin typeface="Arial" panose="020B0604020202020204" pitchFamily="34" charset="0"/>
                          <a:cs typeface="Arial" panose="020B0604020202020204" pitchFamily="34" charset="0"/>
                        </a:rPr>
                        <a:t>and Time Lost (mins)</a:t>
                      </a:r>
                    </a:p>
                  </a:txBody>
                  <a:tcPr marL="96146" marR="96146"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rgbClr val="132941"/>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721492"/>
                  </a:ext>
                </a:extLst>
              </a:tr>
              <a:tr h="370359">
                <a:tc v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900" b="1" dirty="0">
                          <a:solidFill>
                            <a:srgbClr val="44C8F5"/>
                          </a:solidFill>
                          <a:latin typeface="Arial" panose="020B0604020202020204" pitchFamily="34" charset="0"/>
                          <a:cs typeface="Arial" panose="020B0604020202020204" pitchFamily="34" charset="0"/>
                        </a:rPr>
                        <a:t>Target</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900" b="1" dirty="0">
                          <a:solidFill>
                            <a:srgbClr val="44C8F5"/>
                          </a:solidFill>
                          <a:latin typeface="Arial" panose="020B0604020202020204" pitchFamily="34" charset="0"/>
                          <a:cs typeface="Arial" panose="020B0604020202020204" pitchFamily="34" charset="0"/>
                        </a:rPr>
                        <a:t>Actual</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900" b="1" dirty="0">
                          <a:solidFill>
                            <a:srgbClr val="44C8F5"/>
                          </a:solidFill>
                          <a:latin typeface="Arial" panose="020B0604020202020204" pitchFamily="34" charset="0"/>
                          <a:cs typeface="Arial" panose="020B0604020202020204" pitchFamily="34" charset="0"/>
                        </a:rPr>
                        <a:t>Var. +/_</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900" b="1" dirty="0">
                          <a:solidFill>
                            <a:srgbClr val="44C8F5"/>
                          </a:solidFill>
                          <a:latin typeface="Arial" panose="020B0604020202020204" pitchFamily="34" charset="0"/>
                          <a:cs typeface="Arial" panose="020B0604020202020204" pitchFamily="34" charset="0"/>
                        </a:rPr>
                        <a:t>Target</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44C8F5"/>
                          </a:solidFill>
                          <a:latin typeface="Arial" panose="020B0604020202020204" pitchFamily="34" charset="0"/>
                          <a:cs typeface="Arial" panose="020B0604020202020204" pitchFamily="34" charset="0"/>
                        </a:rPr>
                        <a:t>Actual</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44C8F5"/>
                          </a:solidFill>
                          <a:latin typeface="Arial" panose="020B0604020202020204" pitchFamily="34" charset="0"/>
                          <a:cs typeface="Arial" panose="020B0604020202020204" pitchFamily="34" charset="0"/>
                        </a:rPr>
                        <a:t>Var. +/_</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44C8F5"/>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28600" marR="0" lvl="0" indent="-228600" algn="l" rtl="0" eaLnBrk="1" fontAlgn="auto" latinLnBrk="0" hangingPunct="1">
                        <a:lnSpc>
                          <a:spcPct val="100000"/>
                        </a:lnSpc>
                        <a:spcBef>
                          <a:spcPts val="0"/>
                        </a:spcBef>
                        <a:spcAft>
                          <a:spcPts val="0"/>
                        </a:spcAft>
                        <a:buFont typeface="+mj-lt"/>
                        <a:buAutoNum type="arabicPeriod" startAt="2"/>
                      </a:pPr>
                      <a:endParaRPr lang="en-US" sz="1200" b="0" dirty="0">
                        <a:solidFill>
                          <a:srgbClr val="44C8F5"/>
                        </a:solidFill>
                        <a:latin typeface="Arial" panose="020B0604020202020204" pitchFamily="34" charset="0"/>
                        <a:cs typeface="Arial" panose="020B0604020202020204" pitchFamily="34" charset="0"/>
                      </a:endParaRPr>
                    </a:p>
                  </a:txBody>
                  <a:tcPr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429030"/>
                  </a:ext>
                </a:extLst>
              </a:tr>
              <a:tr h="265017">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ID101/40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GA – Within Tolerance</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736633"/>
                  </a:ext>
                </a:extLst>
              </a:tr>
              <a:tr h="260065">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ID102/20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20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20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Stock</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459819"/>
                  </a:ext>
                </a:extLst>
              </a:tr>
              <a:tr h="260066">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ID101/41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Slow Start</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98007"/>
                  </a:ext>
                </a:extLst>
              </a:tr>
              <a:tr h="244305">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ID102/21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21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19</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Stock</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987443"/>
                  </a:ext>
                </a:extLst>
              </a:tr>
              <a:tr h="260065">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ID101/42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1.5</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1.5</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Don’ Know</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1716535"/>
                  </a:ext>
                </a:extLst>
              </a:tr>
              <a:tr h="252185">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ID102/22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22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18</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Stock</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72719"/>
                  </a:ext>
                </a:extLst>
              </a:tr>
              <a:tr h="260066">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ID101/43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2</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Material not prepared – 3 mins</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884371"/>
                  </a:ext>
                </a:extLst>
              </a:tr>
              <a:tr h="252184">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ID102/23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23</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40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18</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0</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700" dirty="0">
                          <a:solidFill>
                            <a:schemeClr val="tx1"/>
                          </a:solidFill>
                          <a:latin typeface="Arial" panose="020B0604020202020204" pitchFamily="34" charset="0"/>
                          <a:cs typeface="Arial" panose="020B0604020202020204" pitchFamily="34" charset="0"/>
                        </a:rPr>
                        <a:t>1</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endParaRPr lang="en-US" sz="700" dirty="0">
                        <a:solidFill>
                          <a:schemeClr val="tx1"/>
                        </a:solidFill>
                        <a:latin typeface="Arial" panose="020B0604020202020204" pitchFamily="34" charset="0"/>
                        <a:cs typeface="Arial" panose="020B0604020202020204" pitchFamily="34" charset="0"/>
                      </a:endParaRP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rtl="0" eaLnBrk="1" fontAlgn="auto" latinLnBrk="0" hangingPunct="1">
                        <a:lnSpc>
                          <a:spcPct val="100000"/>
                        </a:lnSpc>
                        <a:spcBef>
                          <a:spcPts val="0"/>
                        </a:spcBef>
                        <a:spcAft>
                          <a:spcPts val="0"/>
                        </a:spcAft>
                        <a:buFont typeface="+mj-lt"/>
                        <a:buNone/>
                      </a:pPr>
                      <a:r>
                        <a:rPr lang="en-US" sz="700" b="0" dirty="0">
                          <a:solidFill>
                            <a:schemeClr val="tx1"/>
                          </a:solidFill>
                          <a:latin typeface="Arial" panose="020B0604020202020204" pitchFamily="34" charset="0"/>
                          <a:cs typeface="Arial" panose="020B0604020202020204" pitchFamily="34" charset="0"/>
                        </a:rPr>
                        <a:t>Stock</a:t>
                      </a:r>
                    </a:p>
                  </a:txBody>
                  <a:tcPr marL="48073" marR="48073" marT="48073" marB="48073" anchor="ctr">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977011"/>
                  </a:ext>
                </a:extLst>
              </a:tr>
            </a:tbl>
          </a:graphicData>
        </a:graphic>
      </p:graphicFrame>
      <p:pic>
        <p:nvPicPr>
          <p:cNvPr id="6" name="Picture 5">
            <a:extLst>
              <a:ext uri="{FF2B5EF4-FFF2-40B4-BE49-F238E27FC236}">
                <a16:creationId xmlns:a16="http://schemas.microsoft.com/office/drawing/2014/main" id="{2A62B16E-4BBB-C64F-B308-3056F9B73596}"/>
              </a:ext>
            </a:extLst>
          </p:cNvPr>
          <p:cNvPicPr>
            <a:picLocks noChangeAspect="1"/>
          </p:cNvPicPr>
          <p:nvPr/>
        </p:nvPicPr>
        <p:blipFill rotWithShape="1">
          <a:blip r:embed="rId4"/>
          <a:srcRect l="3958" t="5594" r="87791" b="84044"/>
          <a:stretch/>
        </p:blipFill>
        <p:spPr>
          <a:xfrm>
            <a:off x="6026550" y="1900852"/>
            <a:ext cx="898677" cy="838765"/>
          </a:xfrm>
          <a:prstGeom prst="rect">
            <a:avLst/>
          </a:prstGeom>
        </p:spPr>
      </p:pic>
      <p:pic>
        <p:nvPicPr>
          <p:cNvPr id="7" name="Picture 6">
            <a:extLst>
              <a:ext uri="{FF2B5EF4-FFF2-40B4-BE49-F238E27FC236}">
                <a16:creationId xmlns:a16="http://schemas.microsoft.com/office/drawing/2014/main" id="{765F5D99-607E-1845-8229-AD40E3C5701F}"/>
              </a:ext>
            </a:extLst>
          </p:cNvPr>
          <p:cNvPicPr>
            <a:picLocks noChangeAspect="1"/>
          </p:cNvPicPr>
          <p:nvPr/>
        </p:nvPicPr>
        <p:blipFill rotWithShape="1">
          <a:blip r:embed="rId4"/>
          <a:srcRect l="36906" t="5631" r="54568" b="84192"/>
          <a:stretch/>
        </p:blipFill>
        <p:spPr>
          <a:xfrm>
            <a:off x="9158510" y="1900852"/>
            <a:ext cx="775953" cy="838765"/>
          </a:xfrm>
          <a:prstGeom prst="rect">
            <a:avLst/>
          </a:prstGeom>
        </p:spPr>
      </p:pic>
      <p:sp>
        <p:nvSpPr>
          <p:cNvPr id="9" name="Text Placeholder 1">
            <a:extLst>
              <a:ext uri="{FF2B5EF4-FFF2-40B4-BE49-F238E27FC236}">
                <a16:creationId xmlns:a16="http://schemas.microsoft.com/office/drawing/2014/main" id="{AF6DB752-4817-D34D-A268-20B7F9C6A554}"/>
              </a:ext>
            </a:extLst>
          </p:cNvPr>
          <p:cNvSpPr txBox="1">
            <a:spLocks/>
          </p:cNvSpPr>
          <p:nvPr/>
        </p:nvSpPr>
        <p:spPr>
          <a:xfrm>
            <a:off x="730620" y="505431"/>
            <a:ext cx="8027623" cy="390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baseline="0">
                <a:solidFill>
                  <a:srgbClr val="2D2D2C"/>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SzPct val="80000"/>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SzPct val="80000"/>
              <a:buFontTx/>
              <a:buBlip>
                <a:blip r:embed="rId3"/>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SzPct val="80000"/>
              <a:buFontTx/>
              <a:buBlip>
                <a:blip r:embed="rId3"/>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4C8F5"/>
                </a:solidFill>
              </a:rPr>
              <a:t>Tier 1 Board with</a:t>
            </a:r>
            <a:br>
              <a:rPr lang="en-US" dirty="0">
                <a:solidFill>
                  <a:srgbClr val="44C8F5"/>
                </a:solidFill>
              </a:rPr>
            </a:br>
            <a:r>
              <a:rPr lang="en-US" dirty="0">
                <a:solidFill>
                  <a:srgbClr val="44C8F5"/>
                </a:solidFill>
              </a:rPr>
              <a:t>Short Interval Control</a:t>
            </a:r>
            <a:endParaRPr lang="en-US" dirty="0">
              <a:solidFill>
                <a:srgbClr val="132941"/>
              </a:solidFill>
            </a:endParaRPr>
          </a:p>
        </p:txBody>
      </p:sp>
    </p:spTree>
    <p:extLst>
      <p:ext uri="{BB962C8B-B14F-4D97-AF65-F5344CB8AC3E}">
        <p14:creationId xmlns:p14="http://schemas.microsoft.com/office/powerpoint/2010/main" val="218129659"/>
      </p:ext>
    </p:extLst>
  </p:cSld>
  <p:clrMapOvr>
    <a:masterClrMapping/>
  </p:clrMapOvr>
  <p:transition>
    <p:fade/>
  </p:transition>
</p:sld>
</file>

<file path=ppt/theme/theme1.xml><?xml version="1.0" encoding="utf-8"?>
<a:theme xmlns:a="http://schemas.openxmlformats.org/drawingml/2006/main" name="COVER SLIDES">
  <a:themeElements>
    <a:clrScheme name="Invest NI 2">
      <a:dk1>
        <a:srgbClr val="FFFFFF"/>
      </a:dk1>
      <a:lt1>
        <a:srgbClr val="1D1D1B"/>
      </a:lt1>
      <a:dk2>
        <a:srgbClr val="00B6F1"/>
      </a:dk2>
      <a:lt2>
        <a:srgbClr val="44C8F5"/>
      </a:lt2>
      <a:accent1>
        <a:srgbClr val="61BB46"/>
      </a:accent1>
      <a:accent2>
        <a:srgbClr val="005B53"/>
      </a:accent2>
      <a:accent3>
        <a:srgbClr val="00B6F1"/>
      </a:accent3>
      <a:accent4>
        <a:srgbClr val="306091"/>
      </a:accent4>
      <a:accent5>
        <a:srgbClr val="991056"/>
      </a:accent5>
      <a:accent6>
        <a:srgbClr val="673371"/>
      </a:accent6>
      <a:hlink>
        <a:srgbClr val="515151"/>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Invest NI 1">
      <a:dk1>
        <a:srgbClr val="1D1D1B"/>
      </a:dk1>
      <a:lt1>
        <a:srgbClr val="FFFFFF"/>
      </a:lt1>
      <a:dk2>
        <a:srgbClr val="00B6F1"/>
      </a:dk2>
      <a:lt2>
        <a:srgbClr val="44C8F5"/>
      </a:lt2>
      <a:accent1>
        <a:srgbClr val="61BB46"/>
      </a:accent1>
      <a:accent2>
        <a:srgbClr val="005B53"/>
      </a:accent2>
      <a:accent3>
        <a:srgbClr val="44C8F5"/>
      </a:accent3>
      <a:accent4>
        <a:srgbClr val="306091"/>
      </a:accent4>
      <a:accent5>
        <a:srgbClr val="991056"/>
      </a:accent5>
      <a:accent6>
        <a:srgbClr val="673371"/>
      </a:accent6>
      <a:hlink>
        <a:srgbClr val="515151"/>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BLE AND GRAPH SLIDES">
  <a:themeElements>
    <a:clrScheme name="Invest NI 2">
      <a:dk1>
        <a:srgbClr val="FFFFFF"/>
      </a:dk1>
      <a:lt1>
        <a:srgbClr val="1D1D1B"/>
      </a:lt1>
      <a:dk2>
        <a:srgbClr val="00B6F1"/>
      </a:dk2>
      <a:lt2>
        <a:srgbClr val="44C8F5"/>
      </a:lt2>
      <a:accent1>
        <a:srgbClr val="61BB46"/>
      </a:accent1>
      <a:accent2>
        <a:srgbClr val="005B53"/>
      </a:accent2>
      <a:accent3>
        <a:srgbClr val="00B6F1"/>
      </a:accent3>
      <a:accent4>
        <a:srgbClr val="306091"/>
      </a:accent4>
      <a:accent5>
        <a:srgbClr val="991056"/>
      </a:accent5>
      <a:accent6>
        <a:srgbClr val="673371"/>
      </a:accent6>
      <a:hlink>
        <a:srgbClr val="515151"/>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SLIDES">
  <a:themeElements>
    <a:clrScheme name="Invest NI 2">
      <a:dk1>
        <a:srgbClr val="FFFFFF"/>
      </a:dk1>
      <a:lt1>
        <a:srgbClr val="1D1D1B"/>
      </a:lt1>
      <a:dk2>
        <a:srgbClr val="00B6F1"/>
      </a:dk2>
      <a:lt2>
        <a:srgbClr val="44C8F5"/>
      </a:lt2>
      <a:accent1>
        <a:srgbClr val="61BB46"/>
      </a:accent1>
      <a:accent2>
        <a:srgbClr val="005B53"/>
      </a:accent2>
      <a:accent3>
        <a:srgbClr val="00B6F1"/>
      </a:accent3>
      <a:accent4>
        <a:srgbClr val="306091"/>
      </a:accent4>
      <a:accent5>
        <a:srgbClr val="991056"/>
      </a:accent5>
      <a:accent6>
        <a:srgbClr val="673371"/>
      </a:accent6>
      <a:hlink>
        <a:srgbClr val="515151"/>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677163EB5D8E46B5158D44206F381C" ma:contentTypeVersion="" ma:contentTypeDescription="Create a new document." ma:contentTypeScope="" ma:versionID="b57871290e76c5d6bbc9a3eaf02844a5">
  <xsd:schema xmlns:xsd="http://www.w3.org/2001/XMLSchema" xmlns:xs="http://www.w3.org/2001/XMLSchema" xmlns:p="http://schemas.microsoft.com/office/2006/metadata/properties" xmlns:ns2="e0cf14c7-fb30-4242-a5ee-0742c38df50e" xmlns:ns3="962c3e67-0aa9-4456-8ac1-d0e0c5f80654" targetNamespace="http://schemas.microsoft.com/office/2006/metadata/properties" ma:root="true" ma:fieldsID="1d6b714bb15f136319b677d819cff749" ns2:_="" ns3:_="">
    <xsd:import namespace="e0cf14c7-fb30-4242-a5ee-0742c38df50e"/>
    <xsd:import namespace="962c3e67-0aa9-4456-8ac1-d0e0c5f8065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f14c7-fb30-4242-a5ee-0742c38df5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2c3e67-0aa9-4456-8ac1-d0e0c5f806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262388-C6BD-44AB-B9ED-DDA0CC8D13F7}">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e0cf14c7-fb30-4242-a5ee-0742c38df50e"/>
    <ds:schemaRef ds:uri="http://purl.org/dc/elements/1.1/"/>
    <ds:schemaRef ds:uri="http://schemas.microsoft.com/office/infopath/2007/PartnerControls"/>
    <ds:schemaRef ds:uri="962c3e67-0aa9-4456-8ac1-d0e0c5f80654"/>
    <ds:schemaRef ds:uri="http://www.w3.org/XML/1998/namespace"/>
  </ds:schemaRefs>
</ds:datastoreItem>
</file>

<file path=customXml/itemProps2.xml><?xml version="1.0" encoding="utf-8"?>
<ds:datastoreItem xmlns:ds="http://schemas.openxmlformats.org/officeDocument/2006/customXml" ds:itemID="{4B7DC61E-89FE-44CB-A981-3892B13608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cf14c7-fb30-4242-a5ee-0742c38df50e"/>
    <ds:schemaRef ds:uri="962c3e67-0aa9-4456-8ac1-d0e0c5f806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8A9180-A576-4248-B52F-02B4272817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11931</TotalTime>
  <Words>7010</Words>
  <Application>Microsoft Office PowerPoint</Application>
  <PresentationFormat>Widescreen</PresentationFormat>
  <Paragraphs>801</Paragraphs>
  <Slides>20</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ＭＳ Ｐゴシック</vt:lpstr>
      <vt:lpstr>ＭＳ Ｐゴシック</vt:lpstr>
      <vt:lpstr>Arial</vt:lpstr>
      <vt:lpstr>Calibri</vt:lpstr>
      <vt:lpstr>System Font</vt:lpstr>
      <vt:lpstr>COVER SLIDES</vt:lpstr>
      <vt:lpstr>TITLE SLIDES</vt:lpstr>
      <vt:lpstr>TABLE AND GRAPH SLIDES</vt:lpstr>
      <vt:lpstr>END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Young</dc:creator>
  <cp:lastModifiedBy>Frances Privilege</cp:lastModifiedBy>
  <cp:revision>544</cp:revision>
  <dcterms:created xsi:type="dcterms:W3CDTF">2020-04-06T14:23:36Z</dcterms:created>
  <dcterms:modified xsi:type="dcterms:W3CDTF">2020-07-30T10:19:51Z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0x0101004F677163EB5D8E46B5158D44206F381C</vt:lpwstr>
  </property>
</Properties>
</file>