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984" r:id="rId5"/>
  </p:sldMasterIdLst>
  <p:notesMasterIdLst>
    <p:notesMasterId r:id="rId17"/>
  </p:notesMasterIdLst>
  <p:handoutMasterIdLst>
    <p:handoutMasterId r:id="rId18"/>
  </p:handoutMasterIdLst>
  <p:sldIdLst>
    <p:sldId id="261" r:id="rId6"/>
    <p:sldId id="262" r:id="rId7"/>
    <p:sldId id="263" r:id="rId8"/>
    <p:sldId id="270" r:id="rId9"/>
    <p:sldId id="264" r:id="rId10"/>
    <p:sldId id="271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8F5"/>
    <a:srgbClr val="4397AE"/>
    <a:srgbClr val="11253A"/>
    <a:srgbClr val="999999"/>
    <a:srgbClr val="746656"/>
    <a:srgbClr val="316091"/>
    <a:srgbClr val="991056"/>
    <a:srgbClr val="61BB46"/>
    <a:srgbClr val="673371"/>
    <a:srgbClr val="623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4" autoAdjust="0"/>
    <p:restoredTop sz="74639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71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B2480-6BCA-7A4F-827B-6BEA5DDEA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C76E4-C33C-4F42-9BEB-97F0160002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47FD-7920-B141-A4CD-48F5052DC14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CB2E1-39F6-FD44-8A4B-B290F38E6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788D-02FD-F54C-B530-358539399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DF95-08AC-9E45-A24F-AA50866B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282C-F1D6-F644-B7D9-B6160B7B639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0DF91-AD4F-0449-B053-D3C62145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0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White Hex/Bright Blue Cover: White Hex/Bright Blue Bgd">
    <p:bg>
      <p:bgPr>
        <a:solidFill>
          <a:srgbClr val="44C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156136-4404-D94C-AB2B-F64F96CB0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378733" y="-8695397"/>
            <a:ext cx="35653558" cy="20055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 userDrawn="1"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00B6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9D6B5F6-48F9-2642-973A-F09AA44061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720" y="720521"/>
            <a:ext cx="1109538" cy="996976"/>
          </a:xfrm>
          <a:prstGeom prst="rect">
            <a:avLst/>
          </a:prstGeom>
        </p:spPr>
      </p:pic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19" y="2988074"/>
            <a:ext cx="7469367" cy="9968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HMRC Regional Trade Statistics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9A175-CB0A-DF40-9A84-71526AAB6230}"/>
              </a:ext>
            </a:extLst>
          </p:cNvPr>
          <p:cNvSpPr txBox="1"/>
          <p:nvPr userDrawn="1"/>
        </p:nvSpPr>
        <p:spPr>
          <a:xfrm>
            <a:off x="590406" y="4328808"/>
            <a:ext cx="746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Q4</a:t>
            </a:r>
            <a:r>
              <a:rPr lang="en-GB" baseline="0" dirty="0">
                <a:solidFill>
                  <a:schemeClr val="bg1"/>
                </a:solidFill>
                <a:latin typeface="+mn-lt"/>
              </a:rPr>
              <a:t> 2023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4939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Para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</a:t>
            </a:r>
            <a:br>
              <a:rPr lang="en-GB" dirty="0"/>
            </a:br>
            <a:r>
              <a:rPr lang="en-GB" dirty="0"/>
              <a:t>copy, with an image. This is a short paragraph of body copy with an image. This is a short paragraph of body copy with an image.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708C5-42AD-EB43-A9B2-00DF4080C48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14/03/2024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A3BB24-6E87-134D-94EB-965EFCD62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6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3FA0C-026E-5D45-B504-ADFC3DC7F441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14/03/2024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859C838-060F-E24C-95E7-755947FD2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4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42E5AA7-F784-BE43-B153-F877C766D0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0442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88A5E803-DB06-9742-BD4A-4A1E16ECB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443" y="4882402"/>
            <a:ext cx="1329312" cy="2483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75EF6545-EC91-9348-A65B-238469A5F8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439" y="4882401"/>
            <a:ext cx="1329312" cy="24839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ACB59172-C22E-3440-B314-FD918D812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9837" y="4882395"/>
            <a:ext cx="1329312" cy="248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967044F0-BC28-5448-B050-ACB759647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36D99-1789-5646-B666-0FAAFD6C1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C81B6A7-7FCA-D14E-81BF-F25A9AD2BA0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0B6FCF9-1D44-3441-B9E2-B4ADA45E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600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C93E929B-249E-774A-ADBD-F0B717473C7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156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6465-A101-1340-A74D-2BB6197815F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14/03/2024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129FD7-9063-D04A-8BD7-DEC6579FA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55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33A1BD-98B5-9C47-B91E-F673402B5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68A23C-C4B2-E24F-8B28-09D7B0324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0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95B7BA-5BB5-5948-8B0F-ECDF997F9A9C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CB68-6AD4-E344-9034-52FDF93708C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7BDCB-B8A1-B44F-8647-1BB0DCBFA6AA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14/03/2024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D1689B-F4DC-1647-8A5E-D501BD724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23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E90A45-0C60-D04D-8FDF-3C147349E427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0AABC-2E63-7E4D-810A-DE8790019649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14/03/2024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CD595A1-FAA7-7141-BA9D-B0C3D1F03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036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d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7C711-685F-BC41-833F-E42F6F980ACE}"/>
              </a:ext>
            </a:extLst>
          </p:cNvPr>
          <p:cNvSpPr/>
          <p:nvPr userDrawn="1"/>
        </p:nvSpPr>
        <p:spPr>
          <a:xfrm>
            <a:off x="0" y="1"/>
            <a:ext cx="12192000" cy="1117599"/>
          </a:xfrm>
          <a:prstGeom prst="rect">
            <a:avLst/>
          </a:prstGeom>
          <a:solidFill>
            <a:srgbClr val="44C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CF037A-53D7-A44F-B338-0B5958C3AC3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Q4 2023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5FEDF8B-FB64-2E4C-A4D0-5B24D5C30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505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oub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2B99AD97-7900-9945-8037-5889F29AA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A5E64C-FC60-4C4C-BBE4-309F9F2743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91E006E0-C406-0A48-97E1-4F7E12F6E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53CD4F2-196B-6343-997B-D8CF252DD54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CB9E1-6EEC-324C-9668-E26542154E3C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14/03/2024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09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copy, with an image. This is a short paragraph of body copy with an image. This is a short paragraph of body copy with an image.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7694-A170-2C42-9B5A-9A747DB91E3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14/03/2024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31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1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3D99-7ABA-7B45-A6EC-7742B630EB90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14/03/2024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7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A330B620-956E-CB4D-AD52-116D3C6F89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 Placeholder 87">
            <a:extLst>
              <a:ext uri="{FF2B5EF4-FFF2-40B4-BE49-F238E27FC236}">
                <a16:creationId xmlns:a16="http://schemas.microsoft.com/office/drawing/2014/main" id="{40806DD1-375B-514E-ADDC-46E3EC630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2" y="1834824"/>
            <a:ext cx="974598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1911A-B660-C643-AA5A-721A2D31354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14/03/2024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BDAAF8-0E20-C14A-BD6A-B8CE55221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89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arge Bullets + Partner Bra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B66AC4CD-7739-2B4D-A760-CA5DA9470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789D8F-5DAE-F547-9224-405FCD4ECDE5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1" name="Text Placeholder 87">
            <a:extLst>
              <a:ext uri="{FF2B5EF4-FFF2-40B4-BE49-F238E27FC236}">
                <a16:creationId xmlns:a16="http://schemas.microsoft.com/office/drawing/2014/main" id="{804C2A21-58A4-FE44-8C2F-016D268368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274320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3200" b="1" baseline="0">
                <a:solidFill>
                  <a:srgbClr val="31609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</a:t>
            </a:r>
          </a:p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E612C880-D603-104A-9068-BFEF65B1F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9867" y="1834824"/>
            <a:ext cx="6836556" cy="377937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80000"/>
              <a:buFontTx/>
              <a:buNone/>
              <a:tabLst/>
              <a:defRPr sz="3200" baseline="0">
                <a:solidFill>
                  <a:srgbClr val="74665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A66CF-3318-F440-A91E-23F12D78CAF4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C563DB-596C-1144-B391-8B14371013E7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14/03/2024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5D5C18-D5F8-9640-A830-7D03C982F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9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BAEA2-05E3-6C4D-8D11-63B0FC1F4A53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14/03/2024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3985" r:id="rId2"/>
    <p:sldLayoutId id="2147484109" r:id="rId3"/>
    <p:sldLayoutId id="2147484065" r:id="rId4"/>
    <p:sldLayoutId id="2147484115" r:id="rId5"/>
    <p:sldLayoutId id="2147484119" r:id="rId6"/>
    <p:sldLayoutId id="2147484116" r:id="rId7"/>
    <p:sldLayoutId id="2147484118" r:id="rId8"/>
    <p:sldLayoutId id="2147483988" r:id="rId9"/>
    <p:sldLayoutId id="2147484120" r:id="rId10"/>
    <p:sldLayoutId id="2147483989" r:id="rId11"/>
    <p:sldLayoutId id="2147484025" r:id="rId12"/>
    <p:sldLayoutId id="2147484123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19" y="2988074"/>
            <a:ext cx="9892031" cy="996875"/>
          </a:xfrm>
        </p:spPr>
        <p:txBody>
          <a:bodyPr>
            <a:normAutofit/>
          </a:bodyPr>
          <a:lstStyle/>
          <a:p>
            <a:r>
              <a:rPr lang="en-US" b="1" dirty="0"/>
              <a:t>HMRC – UK Regional Trade in Goods Statistics</a:t>
            </a:r>
          </a:p>
        </p:txBody>
      </p:sp>
    </p:spTree>
    <p:extLst>
      <p:ext uri="{BB962C8B-B14F-4D97-AF65-F5344CB8AC3E}">
        <p14:creationId xmlns:p14="http://schemas.microsoft.com/office/powerpoint/2010/main" val="17048249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0442" y="205717"/>
            <a:ext cx="9746257" cy="4678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India, Middle East &amp; Africa</a:t>
            </a:r>
          </a:p>
        </p:txBody>
      </p:sp>
      <p:pic>
        <p:nvPicPr>
          <p:cNvPr id="5" name="Picture 4" descr="A graph with a line going up&#10;&#10;Description automatically generated with medium confidence">
            <a:extLst>
              <a:ext uri="{FF2B5EF4-FFF2-40B4-BE49-F238E27FC236}">
                <a16:creationId xmlns:a16="http://schemas.microsoft.com/office/drawing/2014/main" id="{481A2972-9121-491B-81DF-3A5C2C58B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6" y="1111281"/>
            <a:ext cx="11881128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865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chemeClr val="bg1"/>
                </a:solidFill>
              </a:rPr>
              <a:t>NI sector exports</a:t>
            </a:r>
          </a:p>
          <a:p>
            <a:pPr marL="0" indent="0">
              <a:buNone/>
            </a:pPr>
            <a:r>
              <a:rPr lang="en-GB" sz="1700" b="0" dirty="0">
                <a:solidFill>
                  <a:schemeClr val="bg1"/>
                </a:solidFill>
              </a:rPr>
              <a:t>Jan 2023 – Dec 2023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2C84A70-0489-4744-9C8D-46962A95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6" y="1389072"/>
            <a:ext cx="11881128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847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chemeClr val="bg1"/>
                </a:solidFill>
              </a:rPr>
              <a:t>Northern Ireland Latest Export Results</a:t>
            </a:r>
          </a:p>
          <a:p>
            <a:pPr marL="0" indent="0">
              <a:buNone/>
            </a:pPr>
            <a:r>
              <a:rPr lang="en-GB" sz="1700" b="0" dirty="0">
                <a:solidFill>
                  <a:schemeClr val="bg1"/>
                </a:solidFill>
              </a:rPr>
              <a:t>Quarter 4 2023</a:t>
            </a:r>
          </a:p>
        </p:txBody>
      </p:sp>
      <p:pic>
        <p:nvPicPr>
          <p:cNvPr id="5" name="Picture 4" descr="A blue rectangular objects with white text&#10;&#10;Description automatically generated">
            <a:extLst>
              <a:ext uri="{FF2B5EF4-FFF2-40B4-BE49-F238E27FC236}">
                <a16:creationId xmlns:a16="http://schemas.microsoft.com/office/drawing/2014/main" id="{2F3F6C93-2645-4043-80B2-494B7884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6" y="1446946"/>
            <a:ext cx="11881128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34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chemeClr val="bg1"/>
                </a:solidFill>
              </a:rPr>
              <a:t>UK regional export results</a:t>
            </a:r>
          </a:p>
          <a:p>
            <a:pPr marL="0" indent="0">
              <a:buNone/>
            </a:pPr>
            <a:r>
              <a:rPr lang="en-GB" sz="1700" b="0" dirty="0">
                <a:solidFill>
                  <a:schemeClr val="bg1"/>
                </a:solidFill>
              </a:rPr>
              <a:t>Jan 2023 – Dec 2023</a:t>
            </a:r>
          </a:p>
        </p:txBody>
      </p:sp>
      <p:pic>
        <p:nvPicPr>
          <p:cNvPr id="3" name="Picture 2" descr="A map of the united kingdom&#10;&#10;Description automatically generated">
            <a:extLst>
              <a:ext uri="{FF2B5EF4-FFF2-40B4-BE49-F238E27FC236}">
                <a16:creationId xmlns:a16="http://schemas.microsoft.com/office/drawing/2014/main" id="{6C0E4A37-C9A2-43D2-A189-3AA96F7CD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6" y="1319625"/>
            <a:ext cx="11881128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07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0442" y="205717"/>
            <a:ext cx="9746257" cy="4678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UK regional export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0441" y="679216"/>
            <a:ext cx="9746257" cy="310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0" dirty="0">
                <a:solidFill>
                  <a:schemeClr val="bg1"/>
                </a:solidFill>
              </a:rPr>
              <a:t>Jan 2023 – Dec 2023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58CA48F-4FB6-46E2-B3C4-49DE3F75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6" y="1319625"/>
            <a:ext cx="11881128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27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chemeClr val="bg1"/>
                </a:solidFill>
              </a:rPr>
              <a:t>Where are we exporting to?</a:t>
            </a:r>
          </a:p>
          <a:p>
            <a:pPr marL="0" indent="0">
              <a:buNone/>
            </a:pPr>
            <a:r>
              <a:rPr lang="en-GB" sz="1700" b="0" dirty="0">
                <a:solidFill>
                  <a:schemeClr val="bg1"/>
                </a:solidFill>
              </a:rPr>
              <a:t>Jan 2023 – Dec 2023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868CCAB-078D-492B-8C67-88F79ED2D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6" y="1250177"/>
            <a:ext cx="11881128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53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chemeClr val="bg1"/>
                </a:solidFill>
              </a:rPr>
              <a:t>Top 10 countries for exports</a:t>
            </a:r>
          </a:p>
          <a:p>
            <a:pPr marL="0" indent="0">
              <a:buNone/>
            </a:pPr>
            <a:r>
              <a:rPr lang="en-GB" sz="1700" b="0" dirty="0">
                <a:solidFill>
                  <a:schemeClr val="bg1"/>
                </a:solidFill>
              </a:rPr>
              <a:t>Jan 2023 – Dec 2023</a:t>
            </a:r>
          </a:p>
        </p:txBody>
      </p:sp>
      <p:pic>
        <p:nvPicPr>
          <p:cNvPr id="3" name="Picture 2" descr="A black background with blue rectangles&#10;&#10;Description automatically generated">
            <a:extLst>
              <a:ext uri="{FF2B5EF4-FFF2-40B4-BE49-F238E27FC236}">
                <a16:creationId xmlns:a16="http://schemas.microsoft.com/office/drawing/2014/main" id="{DC73BAEA-ED87-45C4-BF16-D812C26D8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6" y="1250177"/>
            <a:ext cx="11881128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57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0442" y="205717"/>
            <a:ext cx="9746257" cy="4678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Europe and Russia</a:t>
            </a:r>
          </a:p>
        </p:txBody>
      </p:sp>
      <p:pic>
        <p:nvPicPr>
          <p:cNvPr id="4" name="Picture 3" descr="A graph with a line in the middle&#10;&#10;Description automatically generated with medium confidence">
            <a:extLst>
              <a:ext uri="{FF2B5EF4-FFF2-40B4-BE49-F238E27FC236}">
                <a16:creationId xmlns:a16="http://schemas.microsoft.com/office/drawing/2014/main" id="{6D013EBF-BE40-4FB3-AE88-B738E98EB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6" y="1122856"/>
            <a:ext cx="11881128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73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0442" y="205717"/>
            <a:ext cx="9746257" cy="4678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The Americas</a:t>
            </a:r>
          </a:p>
        </p:txBody>
      </p:sp>
      <p:pic>
        <p:nvPicPr>
          <p:cNvPr id="4" name="Picture 3" descr="A graph with a line going up&#10;&#10;Description automatically generated">
            <a:extLst>
              <a:ext uri="{FF2B5EF4-FFF2-40B4-BE49-F238E27FC236}">
                <a16:creationId xmlns:a16="http://schemas.microsoft.com/office/drawing/2014/main" id="{D0F01F0D-4832-417D-A38A-BE65D7D0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6" y="1111281"/>
            <a:ext cx="11881128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676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0442" y="205717"/>
            <a:ext cx="9746257" cy="4678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Asia Pacific</a:t>
            </a:r>
          </a:p>
        </p:txBody>
      </p:sp>
      <p:pic>
        <p:nvPicPr>
          <p:cNvPr id="5" name="Picture 4" descr="A graph with blue bars&#10;&#10;Description automatically generated with medium confidence">
            <a:extLst>
              <a:ext uri="{FF2B5EF4-FFF2-40B4-BE49-F238E27FC236}">
                <a16:creationId xmlns:a16="http://schemas.microsoft.com/office/drawing/2014/main" id="{740EBA9D-1F4F-4682-BBBB-D8483688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6" y="1111281"/>
            <a:ext cx="11881128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340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VER SLIDES">
  <a:themeElements>
    <a:clrScheme name="Invest NI 2">
      <a:dk1>
        <a:srgbClr val="FFFFFF"/>
      </a:dk1>
      <a:lt1>
        <a:srgbClr val="1D1D1B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00B6F1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Invest NI 1">
      <a:dk1>
        <a:srgbClr val="1D1D1B"/>
      </a:dk1>
      <a:lt1>
        <a:srgbClr val="FFFFFF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44C8F5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77163EB5D8E46B5158D44206F381C" ma:contentTypeVersion="" ma:contentTypeDescription="Create a new document." ma:contentTypeScope="" ma:versionID="b57871290e76c5d6bbc9a3eaf02844a5">
  <xsd:schema xmlns:xsd="http://www.w3.org/2001/XMLSchema" xmlns:xs="http://www.w3.org/2001/XMLSchema" xmlns:p="http://schemas.microsoft.com/office/2006/metadata/properties" xmlns:ns2="e0cf14c7-fb30-4242-a5ee-0742c38df50e" xmlns:ns3="962c3e67-0aa9-4456-8ac1-d0e0c5f80654" targetNamespace="http://schemas.microsoft.com/office/2006/metadata/properties" ma:root="true" ma:fieldsID="1d6b714bb15f136319b677d819cff749" ns2:_="" ns3:_="">
    <xsd:import namespace="e0cf14c7-fb30-4242-a5ee-0742c38df50e"/>
    <xsd:import namespace="962c3e67-0aa9-4456-8ac1-d0e0c5f806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f14c7-fb30-4242-a5ee-0742c38df5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c3e67-0aa9-4456-8ac1-d0e0c5f80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262388-C6BD-44AB-B9ED-DDA0CC8D13F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0cf14c7-fb30-4242-a5ee-0742c38df50e"/>
    <ds:schemaRef ds:uri="http://purl.org/dc/elements/1.1/"/>
    <ds:schemaRef ds:uri="http://schemas.microsoft.com/office/2006/metadata/properties"/>
    <ds:schemaRef ds:uri="http://schemas.microsoft.com/office/infopath/2007/PartnerControls"/>
    <ds:schemaRef ds:uri="962c3e67-0aa9-4456-8ac1-d0e0c5f8065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A30109-C943-42A2-B311-A099F58C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f14c7-fb30-4242-a5ee-0742c38df50e"/>
    <ds:schemaRef ds:uri="962c3e67-0aa9-4456-8ac1-d0e0c5f80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8A9180-A576-4248-B52F-02B4272817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9382</TotalTime>
  <Words>82</Words>
  <Application>Microsoft Office PowerPoint</Application>
  <PresentationFormat>Widescreen</PresentationFormat>
  <Paragraphs>23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COVER SLIDES</vt:lpstr>
      <vt:lpstr>TITLE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Young</dc:creator>
  <cp:lastModifiedBy>Lynsay McConnell</cp:lastModifiedBy>
  <cp:revision>474</cp:revision>
  <dcterms:created xsi:type="dcterms:W3CDTF">2020-04-06T14:23:36Z</dcterms:created>
  <dcterms:modified xsi:type="dcterms:W3CDTF">2024-03-14T11:03:14Z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0x0101004F677163EB5D8E46B5158D44206F381C</vt:lpwstr>
  </property>
</Properties>
</file>